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35.xml" ContentType="application/vnd.openxmlformats-officedocument.presentationml.slideLayout+xml"/>
  <Override PartName="/ppt/slides/slide2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theme/theme8.xml" ContentType="application/vnd.openxmlformats-officedocument.theme+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slideLayouts/slideLayout33.xml" ContentType="application/vnd.openxmlformats-officedocument.presentationml.slideLayout+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8.xml" ContentType="application/vnd.openxmlformats-officedocument.presentationml.slideLayout+xml"/>
  <Override PartName="/ppt/notesSlides/notesSlide21.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39.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Override PartName="/ppt/slideLayouts/slideLayout42.xml" ContentType="application/vnd.openxmlformats-officedocument.presentationml.slideLayout+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76" r:id="rId1"/>
    <p:sldMasterId id="2147483648" r:id="rId2"/>
    <p:sldMasterId id="2147484373" r:id="rId3"/>
    <p:sldMasterId id="2147484374" r:id="rId4"/>
    <p:sldMasterId id="2147484686" r:id="rId5"/>
    <p:sldMasterId id="2147484700" r:id="rId6"/>
  </p:sldMasterIdLst>
  <p:notesMasterIdLst>
    <p:notesMasterId r:id="rId33"/>
  </p:notesMasterIdLst>
  <p:handoutMasterIdLst>
    <p:handoutMasterId r:id="rId34"/>
  </p:handoutMasterIdLst>
  <p:sldIdLst>
    <p:sldId id="256" r:id="rId7"/>
    <p:sldId id="263" r:id="rId8"/>
    <p:sldId id="261"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56" r:id="rId31"/>
    <p:sldId id="265" r:id="rId3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8CC7EA"/>
    <a:srgbClr val="EAEAEA"/>
    <a:srgbClr val="66CCFF"/>
    <a:srgbClr val="99CCFF"/>
    <a:srgbClr val="330099"/>
    <a:srgbClr val="990033"/>
    <a:srgbClr val="ECEC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aximized">
    <p:restoredLeft sz="15620"/>
    <p:restoredTop sz="94660"/>
  </p:normalViewPr>
  <p:slideViewPr>
    <p:cSldViewPr snapToGrid="0" snapToObjects="1">
      <p:cViewPr varScale="1">
        <p:scale>
          <a:sx n="137" d="100"/>
          <a:sy n="137" d="100"/>
        </p:scale>
        <p:origin x="-1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25.xml"/><Relationship Id="rId34" Type="http://schemas.openxmlformats.org/officeDocument/2006/relationships/handoutMaster" Target="handoutMasters/handoutMaster1.xml"/><Relationship Id="rId39" Type="http://schemas.openxmlformats.org/officeDocument/2006/relationships/tableStyles" Target="tableStyles.xml"/><Relationship Id="rId7" Type="http://schemas.openxmlformats.org/officeDocument/2006/relationships/slide" Target="slides/slide1.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18.xml"/><Relationship Id="rId25" Type="http://schemas.openxmlformats.org/officeDocument/2006/relationships/slide" Target="slides/slide19.xml"/><Relationship Id="rId8" Type="http://schemas.openxmlformats.org/officeDocument/2006/relationships/slide" Target="slides/slide2.xml"/><Relationship Id="rId13" Type="http://schemas.openxmlformats.org/officeDocument/2006/relationships/slide" Target="slides/slide7.xml"/><Relationship Id="rId10" Type="http://schemas.openxmlformats.org/officeDocument/2006/relationships/slide" Target="slides/slide4.xml"/><Relationship Id="rId32" Type="http://schemas.openxmlformats.org/officeDocument/2006/relationships/slide" Target="slides/slide26.xml"/><Relationship Id="rId37"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9" Type="http://schemas.openxmlformats.org/officeDocument/2006/relationships/slide" Target="slides/slide3.xml"/><Relationship Id="rId18" Type="http://schemas.openxmlformats.org/officeDocument/2006/relationships/slide" Target="slides/slide12.xml"/><Relationship Id="rId3" Type="http://schemas.openxmlformats.org/officeDocument/2006/relationships/slideMaster" Target="slideMasters/slideMaster3.xml"/><Relationship Id="rId27" Type="http://schemas.openxmlformats.org/officeDocument/2006/relationships/slide" Target="slides/slide21.xml"/><Relationship Id="rId14" Type="http://schemas.openxmlformats.org/officeDocument/2006/relationships/slide" Target="slides/slide8.xml"/><Relationship Id="rId23" Type="http://schemas.openxmlformats.org/officeDocument/2006/relationships/slide" Target="slides/slide17.xml"/><Relationship Id="rId4" Type="http://schemas.openxmlformats.org/officeDocument/2006/relationships/slideMaster" Target="slideMasters/slideMaster4.xml"/><Relationship Id="rId28" Type="http://schemas.openxmlformats.org/officeDocument/2006/relationships/slide" Target="slides/slide22.xml"/><Relationship Id="rId26" Type="http://schemas.openxmlformats.org/officeDocument/2006/relationships/slide" Target="slides/slide20.xml"/><Relationship Id="rId30" Type="http://schemas.openxmlformats.org/officeDocument/2006/relationships/slide" Target="slides/slide24.xml"/><Relationship Id="rId11" Type="http://schemas.openxmlformats.org/officeDocument/2006/relationships/slide" Target="slides/slide5.xml"/><Relationship Id="rId29" Type="http://schemas.openxmlformats.org/officeDocument/2006/relationships/slide" Target="slides/slide23.xml"/><Relationship Id="rId6" Type="http://schemas.openxmlformats.org/officeDocument/2006/relationships/slideMaster" Target="slideMasters/slideMaster6.xml"/><Relationship Id="rId16" Type="http://schemas.openxmlformats.org/officeDocument/2006/relationships/slide" Target="slides/slide10.xml"/><Relationship Id="rId3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19" Type="http://schemas.openxmlformats.org/officeDocument/2006/relationships/slide" Target="slides/slide13.xml"/><Relationship Id="rId38" Type="http://schemas.openxmlformats.org/officeDocument/2006/relationships/theme" Target="theme/theme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8D930D8-53AD-4453-B8F7-598EFFCEBA61}" type="datetime1">
              <a:rPr lang="en-US"/>
              <a:pPr>
                <a:defRPr/>
              </a:pPr>
              <a:t>6/7/10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01BC71C-5517-4FD8-8CEB-E951D655182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D5B8133-C2CB-453D-B7B7-012315C3CD44}" type="datetime1">
              <a:rPr lang="en-US"/>
              <a:pPr>
                <a:defRPr/>
              </a:pPr>
              <a:t>6/7/10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4198066-9944-470C-8ACB-264EC519BB0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2578" name="Rectangle 5"/>
          <p:cNvSpPr>
            <a:spLocks noGrp="1" noChangeArrowheads="1"/>
          </p:cNvSpPr>
          <p:nvPr>
            <p:ph type="dt" sz="quarter"/>
          </p:nvPr>
        </p:nvSpPr>
        <p:spPr>
          <a:noFill/>
        </p:spPr>
        <p:txBody>
          <a:bodyPr/>
          <a:lstStyle/>
          <a:p>
            <a:r>
              <a:rPr lang="en-US"/>
              <a:t>05/30/09</a:t>
            </a:r>
          </a:p>
        </p:txBody>
      </p:sp>
      <p:sp>
        <p:nvSpPr>
          <p:cNvPr id="152579" name="Rectangle 9"/>
          <p:cNvSpPr>
            <a:spLocks noGrp="1" noChangeArrowheads="1"/>
          </p:cNvSpPr>
          <p:nvPr>
            <p:ph type="sldNum" sz="quarter"/>
          </p:nvPr>
        </p:nvSpPr>
        <p:spPr>
          <a:noFill/>
        </p:spPr>
        <p:txBody>
          <a:bodyPr/>
          <a:lstStyle/>
          <a:p>
            <a:fld id="{481C6323-4792-AC4A-87DC-36E2AB86DA7A}" type="slidenum">
              <a:rPr lang="en-US"/>
              <a:pPr/>
              <a:t>4</a:t>
            </a:fld>
            <a:endParaRPr lang="en-US"/>
          </a:p>
        </p:txBody>
      </p:sp>
      <p:sp>
        <p:nvSpPr>
          <p:cNvPr id="152580" name="Text Box 1"/>
          <p:cNvSpPr txBox="1">
            <a:spLocks noGrp="1" noRot="1" noChangeAspect="1" noChangeArrowheads="1"/>
          </p:cNvSpPr>
          <p:nvPr>
            <p:ph type="sldImg"/>
          </p:nvPr>
        </p:nvSpPr>
        <p:spPr>
          <a:xfrm>
            <a:off x="1143000" y="685800"/>
            <a:ext cx="4568825" cy="3425825"/>
          </a:xfrm>
          <a:solidFill>
            <a:srgbClr val="FFFFFF"/>
          </a:solidFill>
          <a:ln/>
        </p:spPr>
      </p:sp>
      <p:sp>
        <p:nvSpPr>
          <p:cNvPr id="152581"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1010" name="Rectangle 5"/>
          <p:cNvSpPr>
            <a:spLocks noGrp="1" noChangeArrowheads="1"/>
          </p:cNvSpPr>
          <p:nvPr>
            <p:ph type="dt" sz="quarter"/>
          </p:nvPr>
        </p:nvSpPr>
        <p:spPr>
          <a:noFill/>
        </p:spPr>
        <p:txBody>
          <a:bodyPr/>
          <a:lstStyle/>
          <a:p>
            <a:r>
              <a:rPr lang="en-US"/>
              <a:t>05/30/09</a:t>
            </a:r>
          </a:p>
        </p:txBody>
      </p:sp>
      <p:sp>
        <p:nvSpPr>
          <p:cNvPr id="171011" name="Rectangle 9"/>
          <p:cNvSpPr>
            <a:spLocks noGrp="1" noChangeArrowheads="1"/>
          </p:cNvSpPr>
          <p:nvPr>
            <p:ph type="sldNum" sz="quarter"/>
          </p:nvPr>
        </p:nvSpPr>
        <p:spPr>
          <a:noFill/>
        </p:spPr>
        <p:txBody>
          <a:bodyPr/>
          <a:lstStyle/>
          <a:p>
            <a:fld id="{38958E1C-F1E9-664F-A366-B811B8DCCC9B}" type="slidenum">
              <a:rPr lang="en-US"/>
              <a:pPr/>
              <a:t>13</a:t>
            </a:fld>
            <a:endParaRPr lang="en-US"/>
          </a:p>
        </p:txBody>
      </p:sp>
      <p:sp>
        <p:nvSpPr>
          <p:cNvPr id="171012" name="Text Box 1"/>
          <p:cNvSpPr txBox="1">
            <a:spLocks noGrp="1" noRot="1" noChangeAspect="1" noChangeArrowheads="1"/>
          </p:cNvSpPr>
          <p:nvPr>
            <p:ph type="sldImg"/>
          </p:nvPr>
        </p:nvSpPr>
        <p:spPr>
          <a:xfrm>
            <a:off x="1143000" y="685800"/>
            <a:ext cx="4568825" cy="3425825"/>
          </a:xfrm>
          <a:solidFill>
            <a:srgbClr val="FFFFFF"/>
          </a:solidFill>
          <a:ln/>
        </p:spPr>
      </p:sp>
      <p:sp>
        <p:nvSpPr>
          <p:cNvPr id="171013"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3058" name="Rectangle 5"/>
          <p:cNvSpPr>
            <a:spLocks noGrp="1" noChangeArrowheads="1"/>
          </p:cNvSpPr>
          <p:nvPr>
            <p:ph type="dt" sz="quarter"/>
          </p:nvPr>
        </p:nvSpPr>
        <p:spPr>
          <a:noFill/>
        </p:spPr>
        <p:txBody>
          <a:bodyPr/>
          <a:lstStyle/>
          <a:p>
            <a:r>
              <a:rPr lang="en-US"/>
              <a:t>05/30/09</a:t>
            </a:r>
          </a:p>
        </p:txBody>
      </p:sp>
      <p:sp>
        <p:nvSpPr>
          <p:cNvPr id="173059" name="Rectangle 9"/>
          <p:cNvSpPr>
            <a:spLocks noGrp="1" noChangeArrowheads="1"/>
          </p:cNvSpPr>
          <p:nvPr>
            <p:ph type="sldNum" sz="quarter"/>
          </p:nvPr>
        </p:nvSpPr>
        <p:spPr>
          <a:noFill/>
        </p:spPr>
        <p:txBody>
          <a:bodyPr/>
          <a:lstStyle/>
          <a:p>
            <a:fld id="{EA343469-0F37-C74E-934B-AF7DE872F080}" type="slidenum">
              <a:rPr lang="en-US"/>
              <a:pPr/>
              <a:t>14</a:t>
            </a:fld>
            <a:endParaRPr lang="en-US"/>
          </a:p>
        </p:txBody>
      </p:sp>
      <p:sp>
        <p:nvSpPr>
          <p:cNvPr id="173060" name="Text Box 1"/>
          <p:cNvSpPr txBox="1">
            <a:spLocks noGrp="1" noRot="1" noChangeAspect="1" noChangeArrowheads="1"/>
          </p:cNvSpPr>
          <p:nvPr>
            <p:ph type="sldImg"/>
          </p:nvPr>
        </p:nvSpPr>
        <p:spPr>
          <a:xfrm>
            <a:off x="1143000" y="685800"/>
            <a:ext cx="4568825" cy="3425825"/>
          </a:xfrm>
          <a:solidFill>
            <a:srgbClr val="FFFFFF"/>
          </a:solidFill>
          <a:ln/>
        </p:spPr>
      </p:sp>
      <p:sp>
        <p:nvSpPr>
          <p:cNvPr id="173061"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5106" name="Rectangle 5"/>
          <p:cNvSpPr>
            <a:spLocks noGrp="1" noChangeArrowheads="1"/>
          </p:cNvSpPr>
          <p:nvPr>
            <p:ph type="dt" sz="quarter"/>
          </p:nvPr>
        </p:nvSpPr>
        <p:spPr>
          <a:noFill/>
        </p:spPr>
        <p:txBody>
          <a:bodyPr/>
          <a:lstStyle/>
          <a:p>
            <a:r>
              <a:rPr lang="en-US"/>
              <a:t>05/30/09</a:t>
            </a:r>
          </a:p>
        </p:txBody>
      </p:sp>
      <p:sp>
        <p:nvSpPr>
          <p:cNvPr id="175107" name="Rectangle 9"/>
          <p:cNvSpPr>
            <a:spLocks noGrp="1" noChangeArrowheads="1"/>
          </p:cNvSpPr>
          <p:nvPr>
            <p:ph type="sldNum" sz="quarter"/>
          </p:nvPr>
        </p:nvSpPr>
        <p:spPr>
          <a:noFill/>
        </p:spPr>
        <p:txBody>
          <a:bodyPr/>
          <a:lstStyle/>
          <a:p>
            <a:fld id="{DB7E31D2-4E3B-AC47-8346-C09FB30EB2CA}" type="slidenum">
              <a:rPr lang="en-US"/>
              <a:pPr/>
              <a:t>15</a:t>
            </a:fld>
            <a:endParaRPr lang="en-US"/>
          </a:p>
        </p:txBody>
      </p:sp>
      <p:sp>
        <p:nvSpPr>
          <p:cNvPr id="175108" name="Text Box 1"/>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75109" name="Text Box 2"/>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7154" name="Rectangle 5"/>
          <p:cNvSpPr>
            <a:spLocks noGrp="1" noChangeArrowheads="1"/>
          </p:cNvSpPr>
          <p:nvPr>
            <p:ph type="dt" sz="quarter"/>
          </p:nvPr>
        </p:nvSpPr>
        <p:spPr>
          <a:noFill/>
        </p:spPr>
        <p:txBody>
          <a:bodyPr/>
          <a:lstStyle/>
          <a:p>
            <a:r>
              <a:rPr lang="en-US"/>
              <a:t>05/30/09</a:t>
            </a:r>
          </a:p>
        </p:txBody>
      </p:sp>
      <p:sp>
        <p:nvSpPr>
          <p:cNvPr id="177155" name="Rectangle 9"/>
          <p:cNvSpPr>
            <a:spLocks noGrp="1" noChangeArrowheads="1"/>
          </p:cNvSpPr>
          <p:nvPr>
            <p:ph type="sldNum" sz="quarter"/>
          </p:nvPr>
        </p:nvSpPr>
        <p:spPr>
          <a:noFill/>
        </p:spPr>
        <p:txBody>
          <a:bodyPr/>
          <a:lstStyle/>
          <a:p>
            <a:fld id="{8F82E412-F8F7-F147-B4E6-8AE01E602EC6}" type="slidenum">
              <a:rPr lang="en-US"/>
              <a:pPr/>
              <a:t>16</a:t>
            </a:fld>
            <a:endParaRPr lang="en-US"/>
          </a:p>
        </p:txBody>
      </p:sp>
      <p:sp>
        <p:nvSpPr>
          <p:cNvPr id="177156"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77157"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B71151C-70CE-2641-A800-4A865AB77277}"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77158"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7159"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9202" name="Rectangle 5"/>
          <p:cNvSpPr>
            <a:spLocks noGrp="1" noChangeArrowheads="1"/>
          </p:cNvSpPr>
          <p:nvPr>
            <p:ph type="dt" sz="quarter"/>
          </p:nvPr>
        </p:nvSpPr>
        <p:spPr>
          <a:noFill/>
        </p:spPr>
        <p:txBody>
          <a:bodyPr/>
          <a:lstStyle/>
          <a:p>
            <a:r>
              <a:rPr lang="en-US"/>
              <a:t>05/30/09</a:t>
            </a:r>
          </a:p>
        </p:txBody>
      </p:sp>
      <p:sp>
        <p:nvSpPr>
          <p:cNvPr id="179203" name="Rectangle 9"/>
          <p:cNvSpPr>
            <a:spLocks noGrp="1" noChangeArrowheads="1"/>
          </p:cNvSpPr>
          <p:nvPr>
            <p:ph type="sldNum" sz="quarter"/>
          </p:nvPr>
        </p:nvSpPr>
        <p:spPr>
          <a:noFill/>
        </p:spPr>
        <p:txBody>
          <a:bodyPr/>
          <a:lstStyle/>
          <a:p>
            <a:fld id="{CACC5B1F-FE04-4B42-B31D-0C1610B1AF6D}" type="slidenum">
              <a:rPr lang="en-US"/>
              <a:pPr/>
              <a:t>17</a:t>
            </a:fld>
            <a:endParaRPr lang="en-US"/>
          </a:p>
        </p:txBody>
      </p:sp>
      <p:sp>
        <p:nvSpPr>
          <p:cNvPr id="179204"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79205"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AD500BA-73A9-F94D-BB22-C8B51A82452F}"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79206"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9207"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1250" name="Rectangle 5"/>
          <p:cNvSpPr>
            <a:spLocks noGrp="1" noChangeArrowheads="1"/>
          </p:cNvSpPr>
          <p:nvPr>
            <p:ph type="dt" sz="quarter"/>
          </p:nvPr>
        </p:nvSpPr>
        <p:spPr>
          <a:noFill/>
        </p:spPr>
        <p:txBody>
          <a:bodyPr/>
          <a:lstStyle/>
          <a:p>
            <a:r>
              <a:rPr lang="en-US"/>
              <a:t>05/30/09</a:t>
            </a:r>
          </a:p>
        </p:txBody>
      </p:sp>
      <p:sp>
        <p:nvSpPr>
          <p:cNvPr id="181251" name="Rectangle 9"/>
          <p:cNvSpPr>
            <a:spLocks noGrp="1" noChangeArrowheads="1"/>
          </p:cNvSpPr>
          <p:nvPr>
            <p:ph type="sldNum" sz="quarter"/>
          </p:nvPr>
        </p:nvSpPr>
        <p:spPr>
          <a:noFill/>
        </p:spPr>
        <p:txBody>
          <a:bodyPr/>
          <a:lstStyle/>
          <a:p>
            <a:fld id="{28F9153B-ABFD-B54B-AE38-53A338DAB473}" type="slidenum">
              <a:rPr lang="en-US"/>
              <a:pPr/>
              <a:t>18</a:t>
            </a:fld>
            <a:endParaRPr lang="en-US"/>
          </a:p>
        </p:txBody>
      </p:sp>
      <p:sp>
        <p:nvSpPr>
          <p:cNvPr id="181252"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81253"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3876141-66A1-D648-921E-5BD35F54D80B}"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81254"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1255"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3298" name="Rectangle 5"/>
          <p:cNvSpPr>
            <a:spLocks noGrp="1" noChangeArrowheads="1"/>
          </p:cNvSpPr>
          <p:nvPr>
            <p:ph type="dt" sz="quarter"/>
          </p:nvPr>
        </p:nvSpPr>
        <p:spPr>
          <a:noFill/>
        </p:spPr>
        <p:txBody>
          <a:bodyPr/>
          <a:lstStyle/>
          <a:p>
            <a:r>
              <a:rPr lang="en-US"/>
              <a:t>05/30/09</a:t>
            </a:r>
          </a:p>
        </p:txBody>
      </p:sp>
      <p:sp>
        <p:nvSpPr>
          <p:cNvPr id="183299" name="Rectangle 9"/>
          <p:cNvSpPr>
            <a:spLocks noGrp="1" noChangeArrowheads="1"/>
          </p:cNvSpPr>
          <p:nvPr>
            <p:ph type="sldNum" sz="quarter"/>
          </p:nvPr>
        </p:nvSpPr>
        <p:spPr>
          <a:noFill/>
        </p:spPr>
        <p:txBody>
          <a:bodyPr/>
          <a:lstStyle/>
          <a:p>
            <a:fld id="{FC92F069-6EB0-3D4C-91B2-0EF6C589A81D}" type="slidenum">
              <a:rPr lang="en-US"/>
              <a:pPr/>
              <a:t>19</a:t>
            </a:fld>
            <a:endParaRPr lang="en-US"/>
          </a:p>
        </p:txBody>
      </p:sp>
      <p:sp>
        <p:nvSpPr>
          <p:cNvPr id="183300"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83301"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FCA194C-B09F-FC4A-8D0C-7D5AD550B447}"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83302"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3303"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5346" name="Rectangle 5"/>
          <p:cNvSpPr>
            <a:spLocks noGrp="1" noChangeArrowheads="1"/>
          </p:cNvSpPr>
          <p:nvPr>
            <p:ph type="dt" sz="quarter"/>
          </p:nvPr>
        </p:nvSpPr>
        <p:spPr>
          <a:noFill/>
        </p:spPr>
        <p:txBody>
          <a:bodyPr/>
          <a:lstStyle/>
          <a:p>
            <a:r>
              <a:rPr lang="en-US"/>
              <a:t>05/30/09</a:t>
            </a:r>
          </a:p>
        </p:txBody>
      </p:sp>
      <p:sp>
        <p:nvSpPr>
          <p:cNvPr id="185347" name="Rectangle 9"/>
          <p:cNvSpPr>
            <a:spLocks noGrp="1" noChangeArrowheads="1"/>
          </p:cNvSpPr>
          <p:nvPr>
            <p:ph type="sldNum" sz="quarter"/>
          </p:nvPr>
        </p:nvSpPr>
        <p:spPr>
          <a:noFill/>
        </p:spPr>
        <p:txBody>
          <a:bodyPr/>
          <a:lstStyle/>
          <a:p>
            <a:fld id="{D8022F9E-EB74-474A-93F9-E7D6A5184200}" type="slidenum">
              <a:rPr lang="en-US"/>
              <a:pPr/>
              <a:t>20</a:t>
            </a:fld>
            <a:endParaRPr lang="en-US"/>
          </a:p>
        </p:txBody>
      </p:sp>
      <p:sp>
        <p:nvSpPr>
          <p:cNvPr id="185348"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85349"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78FF0A0-2606-9046-9392-75E4BC9CC152}"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85350"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5351"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7394" name="Rectangle 5"/>
          <p:cNvSpPr>
            <a:spLocks noGrp="1" noChangeArrowheads="1"/>
          </p:cNvSpPr>
          <p:nvPr>
            <p:ph type="dt" sz="quarter"/>
          </p:nvPr>
        </p:nvSpPr>
        <p:spPr>
          <a:noFill/>
        </p:spPr>
        <p:txBody>
          <a:bodyPr/>
          <a:lstStyle/>
          <a:p>
            <a:r>
              <a:rPr lang="en-US"/>
              <a:t>05/30/09</a:t>
            </a:r>
          </a:p>
        </p:txBody>
      </p:sp>
      <p:sp>
        <p:nvSpPr>
          <p:cNvPr id="187395" name="Rectangle 9"/>
          <p:cNvSpPr>
            <a:spLocks noGrp="1" noChangeArrowheads="1"/>
          </p:cNvSpPr>
          <p:nvPr>
            <p:ph type="sldNum" sz="quarter"/>
          </p:nvPr>
        </p:nvSpPr>
        <p:spPr>
          <a:noFill/>
        </p:spPr>
        <p:txBody>
          <a:bodyPr/>
          <a:lstStyle/>
          <a:p>
            <a:fld id="{847980BA-754B-5D49-8795-E12FA160C8C4}" type="slidenum">
              <a:rPr lang="en-US"/>
              <a:pPr/>
              <a:t>21</a:t>
            </a:fld>
            <a:endParaRPr lang="en-US"/>
          </a:p>
        </p:txBody>
      </p:sp>
      <p:sp>
        <p:nvSpPr>
          <p:cNvPr id="187396" name="Text Box 1"/>
          <p:cNvSpPr txBox="1">
            <a:spLocks noGrp="1" noRot="1" noChangeAspect="1" noChangeArrowheads="1"/>
          </p:cNvSpPr>
          <p:nvPr>
            <p:ph type="sldImg"/>
          </p:nvPr>
        </p:nvSpPr>
        <p:spPr>
          <a:xfrm>
            <a:off x="1143000" y="685800"/>
            <a:ext cx="4568825" cy="3425825"/>
          </a:xfrm>
          <a:solidFill>
            <a:srgbClr val="FFFFFF"/>
          </a:solidFill>
          <a:ln/>
        </p:spPr>
      </p:sp>
      <p:sp>
        <p:nvSpPr>
          <p:cNvPr id="187397"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9442" name="Rectangle 5"/>
          <p:cNvSpPr>
            <a:spLocks noGrp="1" noChangeArrowheads="1"/>
          </p:cNvSpPr>
          <p:nvPr>
            <p:ph type="dt" sz="quarter"/>
          </p:nvPr>
        </p:nvSpPr>
        <p:spPr>
          <a:noFill/>
        </p:spPr>
        <p:txBody>
          <a:bodyPr/>
          <a:lstStyle/>
          <a:p>
            <a:r>
              <a:rPr lang="en-US"/>
              <a:t>05/30/09</a:t>
            </a:r>
          </a:p>
        </p:txBody>
      </p:sp>
      <p:sp>
        <p:nvSpPr>
          <p:cNvPr id="189443" name="Rectangle 9"/>
          <p:cNvSpPr>
            <a:spLocks noGrp="1" noChangeArrowheads="1"/>
          </p:cNvSpPr>
          <p:nvPr>
            <p:ph type="sldNum" sz="quarter"/>
          </p:nvPr>
        </p:nvSpPr>
        <p:spPr>
          <a:noFill/>
        </p:spPr>
        <p:txBody>
          <a:bodyPr/>
          <a:lstStyle/>
          <a:p>
            <a:fld id="{94150DB2-F9AF-0840-B1C8-BF3335A9D270}" type="slidenum">
              <a:rPr lang="en-US"/>
              <a:pPr/>
              <a:t>22</a:t>
            </a:fld>
            <a:endParaRPr lang="en-US"/>
          </a:p>
        </p:txBody>
      </p:sp>
      <p:sp>
        <p:nvSpPr>
          <p:cNvPr id="189444" name="Text Box 1"/>
          <p:cNvSpPr txBox="1">
            <a:spLocks noGrp="1" noRot="1" noChangeAspect="1" noChangeArrowheads="1"/>
          </p:cNvSpPr>
          <p:nvPr>
            <p:ph type="sldImg"/>
          </p:nvPr>
        </p:nvSpPr>
        <p:spPr>
          <a:xfrm>
            <a:off x="1143000" y="685800"/>
            <a:ext cx="4568825" cy="3425825"/>
          </a:xfrm>
          <a:solidFill>
            <a:srgbClr val="FFFFFF"/>
          </a:solidFill>
          <a:ln/>
        </p:spPr>
      </p:sp>
      <p:sp>
        <p:nvSpPr>
          <p:cNvPr id="189445"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4626" name="Rectangle 5"/>
          <p:cNvSpPr>
            <a:spLocks noGrp="1" noChangeArrowheads="1"/>
          </p:cNvSpPr>
          <p:nvPr>
            <p:ph type="dt" sz="quarter"/>
          </p:nvPr>
        </p:nvSpPr>
        <p:spPr>
          <a:noFill/>
        </p:spPr>
        <p:txBody>
          <a:bodyPr/>
          <a:lstStyle/>
          <a:p>
            <a:r>
              <a:rPr lang="en-US"/>
              <a:t>05/30/09</a:t>
            </a:r>
          </a:p>
        </p:txBody>
      </p:sp>
      <p:sp>
        <p:nvSpPr>
          <p:cNvPr id="154627" name="Rectangle 9"/>
          <p:cNvSpPr>
            <a:spLocks noGrp="1" noChangeArrowheads="1"/>
          </p:cNvSpPr>
          <p:nvPr>
            <p:ph type="sldNum" sz="quarter"/>
          </p:nvPr>
        </p:nvSpPr>
        <p:spPr>
          <a:noFill/>
        </p:spPr>
        <p:txBody>
          <a:bodyPr/>
          <a:lstStyle/>
          <a:p>
            <a:fld id="{38801AF2-589F-5A42-9719-4E1622E5C047}" type="slidenum">
              <a:rPr lang="en-US"/>
              <a:pPr/>
              <a:t>5</a:t>
            </a:fld>
            <a:endParaRPr lang="en-US"/>
          </a:p>
        </p:txBody>
      </p:sp>
      <p:sp>
        <p:nvSpPr>
          <p:cNvPr id="154628" name="Text Box 1"/>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54629" name="Text Box 2"/>
          <p:cNvSpPr txBox="1">
            <a:spLocks noGrp="1" noChangeArrowheads="1"/>
          </p:cNvSpPr>
          <p:nvPr>
            <p:ph type="body"/>
          </p:nvPr>
        </p:nvSpPr>
        <p:spPr>
          <a:xfrm>
            <a:off x="685800" y="4343400"/>
            <a:ext cx="5483225" cy="4111625"/>
          </a:xfrm>
          <a:noFill/>
          <a:ln/>
        </p:spPr>
        <p:txBody>
          <a:bodyPr wrap="none" anchor="ctr"/>
          <a:lstStyle/>
          <a:p>
            <a:endParaRPr lang="en-US"/>
          </a:p>
        </p:txBody>
      </p:sp>
      <p:sp>
        <p:nvSpPr>
          <p:cNvPr id="154630" name="Text Box 3"/>
          <p:cNvSpPr txBox="1">
            <a:spLocks noChangeArrowheads="1"/>
          </p:cNvSpPr>
          <p:nvPr/>
        </p:nvSpPr>
        <p:spPr bwMode="auto">
          <a:xfrm>
            <a:off x="3884613" y="8685213"/>
            <a:ext cx="2971800" cy="457200"/>
          </a:xfrm>
          <a:prstGeom prst="rect">
            <a:avLst/>
          </a:prstGeom>
          <a:noFill/>
          <a:ln w="9525">
            <a:noFill/>
            <a:round/>
            <a:headEnd/>
            <a:tailEnd/>
          </a:ln>
        </p:spPr>
        <p:txBody>
          <a:bodyPr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5555AA8-52C5-9842-85C9-433C0AABE363}" type="slidenum">
              <a:rPr lang="en-US" sz="1200">
                <a:solidFill>
                  <a:srgbClr val="000000"/>
                </a:solidFill>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a:solidFill>
                <a:srgbClr val="000000"/>
              </a:solidFill>
              <a:ea typeface="ＭＳ Ｐゴシック" pitchFamily="4" charset="-128"/>
              <a:cs typeface="ＭＳ Ｐゴシック" pitchFamily="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1490" name="Rectangle 5"/>
          <p:cNvSpPr>
            <a:spLocks noGrp="1" noChangeArrowheads="1"/>
          </p:cNvSpPr>
          <p:nvPr>
            <p:ph type="dt" sz="quarter"/>
          </p:nvPr>
        </p:nvSpPr>
        <p:spPr>
          <a:noFill/>
        </p:spPr>
        <p:txBody>
          <a:bodyPr/>
          <a:lstStyle/>
          <a:p>
            <a:r>
              <a:rPr lang="en-US"/>
              <a:t>05/30/09</a:t>
            </a:r>
          </a:p>
        </p:txBody>
      </p:sp>
      <p:sp>
        <p:nvSpPr>
          <p:cNvPr id="191491" name="Rectangle 9"/>
          <p:cNvSpPr>
            <a:spLocks noGrp="1" noChangeArrowheads="1"/>
          </p:cNvSpPr>
          <p:nvPr>
            <p:ph type="sldNum" sz="quarter"/>
          </p:nvPr>
        </p:nvSpPr>
        <p:spPr>
          <a:noFill/>
        </p:spPr>
        <p:txBody>
          <a:bodyPr/>
          <a:lstStyle/>
          <a:p>
            <a:fld id="{047D5A7F-B4FC-2041-8843-47063054E941}" type="slidenum">
              <a:rPr lang="en-US"/>
              <a:pPr/>
              <a:t>23</a:t>
            </a:fld>
            <a:endParaRPr lang="en-US"/>
          </a:p>
        </p:txBody>
      </p:sp>
      <p:sp>
        <p:nvSpPr>
          <p:cNvPr id="191492"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91493"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CBF4C1F-A930-A942-8343-AED53758F8F1}"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91494"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1495"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3538" name="Rectangle 5"/>
          <p:cNvSpPr>
            <a:spLocks noGrp="1" noChangeArrowheads="1"/>
          </p:cNvSpPr>
          <p:nvPr>
            <p:ph type="dt" sz="quarter"/>
          </p:nvPr>
        </p:nvSpPr>
        <p:spPr>
          <a:noFill/>
        </p:spPr>
        <p:txBody>
          <a:bodyPr/>
          <a:lstStyle/>
          <a:p>
            <a:r>
              <a:rPr lang="en-US"/>
              <a:t>05/30/09</a:t>
            </a:r>
          </a:p>
        </p:txBody>
      </p:sp>
      <p:sp>
        <p:nvSpPr>
          <p:cNvPr id="193539" name="Rectangle 9"/>
          <p:cNvSpPr>
            <a:spLocks noGrp="1" noChangeArrowheads="1"/>
          </p:cNvSpPr>
          <p:nvPr>
            <p:ph type="sldNum" sz="quarter"/>
          </p:nvPr>
        </p:nvSpPr>
        <p:spPr>
          <a:noFill/>
        </p:spPr>
        <p:txBody>
          <a:bodyPr/>
          <a:lstStyle/>
          <a:p>
            <a:fld id="{EA4A1AED-4170-7440-8342-A55AE9B4F270}" type="slidenum">
              <a:rPr lang="en-US"/>
              <a:pPr/>
              <a:t>24</a:t>
            </a:fld>
            <a:endParaRPr lang="en-US"/>
          </a:p>
        </p:txBody>
      </p:sp>
      <p:sp>
        <p:nvSpPr>
          <p:cNvPr id="193540" name="Text Box 1"/>
          <p:cNvSpPr txBox="1">
            <a:spLocks noChangeArrowheads="1"/>
          </p:cNvSpPr>
          <p:nvPr/>
        </p:nvSpPr>
        <p:spPr bwMode="auto">
          <a:xfrm>
            <a:off x="3884613" y="0"/>
            <a:ext cx="2968625" cy="454025"/>
          </a:xfrm>
          <a:prstGeom prst="rect">
            <a:avLst/>
          </a:prstGeom>
          <a:noFill/>
          <a:ln w="9525">
            <a:noFill/>
            <a:round/>
            <a:headEnd/>
            <a:tailEnd/>
          </a:ln>
        </p:spPr>
        <p:txBody>
          <a:bodyPr lIns="90000" tIns="46800" rIns="90000" bIns="46800">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Times New Roman" pitchFamily="4" charset="0"/>
                <a:ea typeface="ＭＳ Ｐゴシック" pitchFamily="4" charset="-128"/>
                <a:cs typeface="ＭＳ Ｐゴシック" pitchFamily="4" charset="-128"/>
              </a:rPr>
              <a:t>05/30/09</a:t>
            </a:r>
          </a:p>
        </p:txBody>
      </p:sp>
      <p:sp>
        <p:nvSpPr>
          <p:cNvPr id="193541"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85C08C4-9356-8547-BD55-D11112D6F383}" type="slidenum">
              <a:rPr lang="en-US" sz="1200">
                <a:solidFill>
                  <a:srgbClr val="000000"/>
                </a:solidFill>
                <a:latin typeface="Times New Roman" pitchFamily="4" charset="0"/>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latin typeface="Times New Roman" pitchFamily="4" charset="0"/>
              <a:ea typeface="ＭＳ Ｐゴシック" pitchFamily="4" charset="-128"/>
              <a:cs typeface="ＭＳ Ｐゴシック" pitchFamily="4" charset="-128"/>
            </a:endParaRPr>
          </a:p>
        </p:txBody>
      </p:sp>
      <p:sp>
        <p:nvSpPr>
          <p:cNvPr id="193542"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3543" name="Text Box 4"/>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58640CA2-68EE-4947-8591-5AB68123091D}" type="slidenum">
              <a:rPr lang="en-US">
                <a:latin typeface="Arial" pitchFamily="-65" charset="0"/>
                <a:ea typeface="ＭＳ Ｐゴシック" pitchFamily="-65" charset="-128"/>
                <a:cs typeface="ＭＳ Ｐゴシック" pitchFamily="-65" charset="-128"/>
              </a:rPr>
              <a:pPr/>
              <a:t>25</a:t>
            </a:fld>
            <a:endParaRPr lang="en-US">
              <a:latin typeface="Arial" pitchFamily="-65" charset="0"/>
              <a:ea typeface="ＭＳ Ｐゴシック" pitchFamily="-65" charset="-128"/>
              <a:cs typeface="ＭＳ Ｐゴシック" pitchFamily="-65" charset="-128"/>
            </a:endParaRPr>
          </a:p>
        </p:txBody>
      </p:sp>
      <p:sp>
        <p:nvSpPr>
          <p:cNvPr id="61443"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lIns="86493" tIns="43247" rIns="86493" bIns="43247"/>
          <a:lstStyle/>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6674" name="Rectangle 5"/>
          <p:cNvSpPr>
            <a:spLocks noGrp="1" noChangeArrowheads="1"/>
          </p:cNvSpPr>
          <p:nvPr>
            <p:ph type="dt" sz="quarter"/>
          </p:nvPr>
        </p:nvSpPr>
        <p:spPr>
          <a:noFill/>
        </p:spPr>
        <p:txBody>
          <a:bodyPr/>
          <a:lstStyle/>
          <a:p>
            <a:r>
              <a:rPr lang="en-US"/>
              <a:t>05/30/09</a:t>
            </a:r>
          </a:p>
        </p:txBody>
      </p:sp>
      <p:sp>
        <p:nvSpPr>
          <p:cNvPr id="156675" name="Rectangle 9"/>
          <p:cNvSpPr>
            <a:spLocks noGrp="1" noChangeArrowheads="1"/>
          </p:cNvSpPr>
          <p:nvPr>
            <p:ph type="sldNum" sz="quarter"/>
          </p:nvPr>
        </p:nvSpPr>
        <p:spPr>
          <a:noFill/>
        </p:spPr>
        <p:txBody>
          <a:bodyPr/>
          <a:lstStyle/>
          <a:p>
            <a:fld id="{D92F74AE-9D92-6044-9A1A-4E2807EAB3D5}" type="slidenum">
              <a:rPr lang="en-US"/>
              <a:pPr/>
              <a:t>6</a:t>
            </a:fld>
            <a:endParaRPr lang="en-US"/>
          </a:p>
        </p:txBody>
      </p:sp>
      <p:sp>
        <p:nvSpPr>
          <p:cNvPr id="156676" name="Text Box 1"/>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56677" name="Text Box 2"/>
          <p:cNvSpPr txBox="1">
            <a:spLocks noGrp="1" noChangeArrowheads="1"/>
          </p:cNvSpPr>
          <p:nvPr>
            <p:ph type="body"/>
          </p:nvPr>
        </p:nvSpPr>
        <p:spPr>
          <a:xfrm>
            <a:off x="685800" y="4343400"/>
            <a:ext cx="5483225" cy="4111625"/>
          </a:xfrm>
          <a:noFill/>
          <a:ln/>
        </p:spPr>
        <p:txBody>
          <a:bodyPr wrap="none" anchor="ctr"/>
          <a:lstStyle/>
          <a:p>
            <a:endParaRPr lang="en-US"/>
          </a:p>
        </p:txBody>
      </p:sp>
      <p:sp>
        <p:nvSpPr>
          <p:cNvPr id="156678" name="Text Box 3"/>
          <p:cNvSpPr txBox="1">
            <a:spLocks noChangeArrowheads="1"/>
          </p:cNvSpPr>
          <p:nvPr/>
        </p:nvSpPr>
        <p:spPr bwMode="auto">
          <a:xfrm>
            <a:off x="3884613" y="8685213"/>
            <a:ext cx="2971800" cy="457200"/>
          </a:xfrm>
          <a:prstGeom prst="rect">
            <a:avLst/>
          </a:prstGeom>
          <a:noFill/>
          <a:ln w="9525">
            <a:noFill/>
            <a:round/>
            <a:headEnd/>
            <a:tailEnd/>
          </a:ln>
        </p:spPr>
        <p:txBody>
          <a:bodyPr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D7536F7-847D-1149-95CA-F5A2F7A51D45}" type="slidenum">
              <a:rPr lang="en-US" sz="1200">
                <a:solidFill>
                  <a:srgbClr val="000000"/>
                </a:solidFill>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sz="1200">
              <a:solidFill>
                <a:srgbClr val="000000"/>
              </a:solidFill>
              <a:ea typeface="ＭＳ Ｐゴシック" pitchFamily="4" charset="-128"/>
              <a:cs typeface="ＭＳ Ｐゴシック" pitchFamily="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8722" name="Rectangle 5"/>
          <p:cNvSpPr>
            <a:spLocks noGrp="1" noChangeArrowheads="1"/>
          </p:cNvSpPr>
          <p:nvPr>
            <p:ph type="dt" sz="quarter"/>
          </p:nvPr>
        </p:nvSpPr>
        <p:spPr>
          <a:noFill/>
        </p:spPr>
        <p:txBody>
          <a:bodyPr/>
          <a:lstStyle/>
          <a:p>
            <a:r>
              <a:rPr lang="en-US"/>
              <a:t>05/30/09</a:t>
            </a:r>
          </a:p>
        </p:txBody>
      </p:sp>
      <p:sp>
        <p:nvSpPr>
          <p:cNvPr id="158723" name="Rectangle 9"/>
          <p:cNvSpPr>
            <a:spLocks noGrp="1" noChangeArrowheads="1"/>
          </p:cNvSpPr>
          <p:nvPr>
            <p:ph type="sldNum" sz="quarter"/>
          </p:nvPr>
        </p:nvSpPr>
        <p:spPr>
          <a:noFill/>
        </p:spPr>
        <p:txBody>
          <a:bodyPr/>
          <a:lstStyle/>
          <a:p>
            <a:fld id="{647706EC-2C65-F842-9E87-264EF5042A56}" type="slidenum">
              <a:rPr lang="en-US"/>
              <a:pPr/>
              <a:t>7</a:t>
            </a:fld>
            <a:endParaRPr lang="en-US"/>
          </a:p>
        </p:txBody>
      </p:sp>
      <p:sp>
        <p:nvSpPr>
          <p:cNvPr id="158724" name="Text Box 1"/>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58725" name="Text Box 2"/>
          <p:cNvSpPr txBox="1">
            <a:spLocks noGrp="1" noChangeArrowheads="1"/>
          </p:cNvSpPr>
          <p:nvPr>
            <p:ph type="body"/>
          </p:nvPr>
        </p:nvSpPr>
        <p:spPr>
          <a:xfrm>
            <a:off x="685800" y="4343400"/>
            <a:ext cx="5483225" cy="4111625"/>
          </a:xfrm>
          <a:noFill/>
          <a:ln/>
        </p:spPr>
        <p:txBody>
          <a:bodyPr wrap="none" anchor="ctr"/>
          <a:lstStyle/>
          <a:p>
            <a:endParaRPr lang="en-US"/>
          </a:p>
        </p:txBody>
      </p:sp>
      <p:sp>
        <p:nvSpPr>
          <p:cNvPr id="158726" name="Text Box 3"/>
          <p:cNvSpPr txBox="1">
            <a:spLocks noChangeArrowheads="1"/>
          </p:cNvSpPr>
          <p:nvPr/>
        </p:nvSpPr>
        <p:spPr bwMode="auto">
          <a:xfrm>
            <a:off x="3884613" y="8685213"/>
            <a:ext cx="2971800" cy="457200"/>
          </a:xfrm>
          <a:prstGeom prst="rect">
            <a:avLst/>
          </a:prstGeom>
          <a:noFill/>
          <a:ln w="9525">
            <a:noFill/>
            <a:round/>
            <a:headEnd/>
            <a:tailEnd/>
          </a:ln>
        </p:spPr>
        <p:txBody>
          <a:bodyPr anchor="b">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B616533-1AEF-BB45-B80F-F5BF76BCCFD7}" type="slidenum">
              <a:rPr lang="en-US" sz="1200">
                <a:solidFill>
                  <a:srgbClr val="000000"/>
                </a:solidFill>
                <a:ea typeface="ＭＳ Ｐゴシック" pitchFamily="4" charset="-128"/>
                <a:cs typeface="ＭＳ Ｐゴシック" pitchFamily="4" charset="-12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200">
              <a:solidFill>
                <a:srgbClr val="000000"/>
              </a:solidFill>
              <a:ea typeface="ＭＳ Ｐゴシック" pitchFamily="4" charset="-128"/>
              <a:cs typeface="ＭＳ Ｐゴシック" pitchFamily="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44588" y="685800"/>
            <a:ext cx="4572000" cy="3429000"/>
          </a:xfrm>
          <a:ln/>
        </p:spPr>
      </p:sp>
      <p:sp>
        <p:nvSpPr>
          <p:cNvPr id="160771"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2818" name="Rectangle 5"/>
          <p:cNvSpPr>
            <a:spLocks noGrp="1" noChangeArrowheads="1"/>
          </p:cNvSpPr>
          <p:nvPr>
            <p:ph type="dt" sz="quarter"/>
          </p:nvPr>
        </p:nvSpPr>
        <p:spPr>
          <a:noFill/>
        </p:spPr>
        <p:txBody>
          <a:bodyPr/>
          <a:lstStyle/>
          <a:p>
            <a:r>
              <a:rPr lang="en-US"/>
              <a:t>05/30/09</a:t>
            </a:r>
          </a:p>
        </p:txBody>
      </p:sp>
      <p:sp>
        <p:nvSpPr>
          <p:cNvPr id="162819" name="Rectangle 9"/>
          <p:cNvSpPr>
            <a:spLocks noGrp="1" noChangeArrowheads="1"/>
          </p:cNvSpPr>
          <p:nvPr>
            <p:ph type="sldNum" sz="quarter"/>
          </p:nvPr>
        </p:nvSpPr>
        <p:spPr>
          <a:noFill/>
        </p:spPr>
        <p:txBody>
          <a:bodyPr/>
          <a:lstStyle/>
          <a:p>
            <a:fld id="{FE023D86-4B46-E445-958D-036CC1DB8518}" type="slidenum">
              <a:rPr lang="en-US"/>
              <a:pPr/>
              <a:t>9</a:t>
            </a:fld>
            <a:endParaRPr lang="en-US"/>
          </a:p>
        </p:txBody>
      </p:sp>
      <p:sp>
        <p:nvSpPr>
          <p:cNvPr id="162820" name="Text Box 1"/>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62821" name="Text Box 2"/>
          <p:cNvSpPr txBox="1">
            <a:spLocks noGrp="1" noChangeArrowheads="1"/>
          </p:cNvSpPr>
          <p:nvPr>
            <p:ph type="body"/>
          </p:nvPr>
        </p:nvSpPr>
        <p:spPr>
          <a:xfrm>
            <a:off x="685800" y="4343400"/>
            <a:ext cx="5483225" cy="4111625"/>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4866" name="Rectangle 5"/>
          <p:cNvSpPr>
            <a:spLocks noGrp="1" noChangeArrowheads="1"/>
          </p:cNvSpPr>
          <p:nvPr>
            <p:ph type="dt" sz="quarter"/>
          </p:nvPr>
        </p:nvSpPr>
        <p:spPr>
          <a:noFill/>
        </p:spPr>
        <p:txBody>
          <a:bodyPr/>
          <a:lstStyle/>
          <a:p>
            <a:r>
              <a:rPr lang="en-US"/>
              <a:t>05/30/09</a:t>
            </a:r>
          </a:p>
        </p:txBody>
      </p:sp>
      <p:sp>
        <p:nvSpPr>
          <p:cNvPr id="164867" name="Rectangle 9"/>
          <p:cNvSpPr>
            <a:spLocks noGrp="1" noChangeArrowheads="1"/>
          </p:cNvSpPr>
          <p:nvPr>
            <p:ph type="sldNum" sz="quarter"/>
          </p:nvPr>
        </p:nvSpPr>
        <p:spPr>
          <a:noFill/>
        </p:spPr>
        <p:txBody>
          <a:bodyPr/>
          <a:lstStyle/>
          <a:p>
            <a:fld id="{949CCEF0-638D-E348-8401-561BCDFECFF2}" type="slidenum">
              <a:rPr lang="en-US"/>
              <a:pPr/>
              <a:t>10</a:t>
            </a:fld>
            <a:endParaRPr lang="en-US"/>
          </a:p>
        </p:txBody>
      </p:sp>
      <p:sp>
        <p:nvSpPr>
          <p:cNvPr id="164868" name="Text Box 1"/>
          <p:cNvSpPr txBox="1">
            <a:spLocks noGrp="1" noRot="1" noChangeAspect="1" noChangeArrowheads="1"/>
          </p:cNvSpPr>
          <p:nvPr>
            <p:ph type="sldImg"/>
          </p:nvPr>
        </p:nvSpPr>
        <p:spPr>
          <a:xfrm>
            <a:off x="1143000" y="685800"/>
            <a:ext cx="4568825" cy="3425825"/>
          </a:xfrm>
          <a:solidFill>
            <a:srgbClr val="FFFFFF"/>
          </a:solidFill>
          <a:ln/>
        </p:spPr>
      </p:sp>
      <p:sp>
        <p:nvSpPr>
          <p:cNvPr id="164869"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6914" name="Rectangle 5"/>
          <p:cNvSpPr>
            <a:spLocks noGrp="1" noChangeArrowheads="1"/>
          </p:cNvSpPr>
          <p:nvPr>
            <p:ph type="dt" sz="quarter"/>
          </p:nvPr>
        </p:nvSpPr>
        <p:spPr>
          <a:noFill/>
        </p:spPr>
        <p:txBody>
          <a:bodyPr/>
          <a:lstStyle/>
          <a:p>
            <a:r>
              <a:rPr lang="en-US"/>
              <a:t>05/30/09</a:t>
            </a:r>
          </a:p>
        </p:txBody>
      </p:sp>
      <p:sp>
        <p:nvSpPr>
          <p:cNvPr id="166915" name="Rectangle 9"/>
          <p:cNvSpPr>
            <a:spLocks noGrp="1" noChangeArrowheads="1"/>
          </p:cNvSpPr>
          <p:nvPr>
            <p:ph type="sldNum" sz="quarter"/>
          </p:nvPr>
        </p:nvSpPr>
        <p:spPr>
          <a:noFill/>
        </p:spPr>
        <p:txBody>
          <a:bodyPr/>
          <a:lstStyle/>
          <a:p>
            <a:fld id="{8FCF805B-D2D6-8143-9B02-B764F89D9ED2}" type="slidenum">
              <a:rPr lang="en-US"/>
              <a:pPr/>
              <a:t>11</a:t>
            </a:fld>
            <a:endParaRPr lang="en-US"/>
          </a:p>
        </p:txBody>
      </p:sp>
      <p:sp>
        <p:nvSpPr>
          <p:cNvPr id="166916" name="Text Box 1"/>
          <p:cNvSpPr txBox="1">
            <a:spLocks noGrp="1" noRot="1" noChangeAspect="1" noChangeArrowheads="1"/>
          </p:cNvSpPr>
          <p:nvPr>
            <p:ph type="sldImg"/>
          </p:nvPr>
        </p:nvSpPr>
        <p:spPr>
          <a:xfrm>
            <a:off x="1143000" y="685800"/>
            <a:ext cx="4568825" cy="3425825"/>
          </a:xfrm>
          <a:solidFill>
            <a:srgbClr val="FFFFFF"/>
          </a:solidFill>
          <a:ln/>
        </p:spPr>
      </p:sp>
      <p:sp>
        <p:nvSpPr>
          <p:cNvPr id="166917"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8962" name="Rectangle 5"/>
          <p:cNvSpPr>
            <a:spLocks noGrp="1" noChangeArrowheads="1"/>
          </p:cNvSpPr>
          <p:nvPr>
            <p:ph type="dt" sz="quarter"/>
          </p:nvPr>
        </p:nvSpPr>
        <p:spPr>
          <a:noFill/>
        </p:spPr>
        <p:txBody>
          <a:bodyPr/>
          <a:lstStyle/>
          <a:p>
            <a:r>
              <a:rPr lang="en-US"/>
              <a:t>05/30/09</a:t>
            </a:r>
          </a:p>
        </p:txBody>
      </p:sp>
      <p:sp>
        <p:nvSpPr>
          <p:cNvPr id="168963" name="Rectangle 9"/>
          <p:cNvSpPr>
            <a:spLocks noGrp="1" noChangeArrowheads="1"/>
          </p:cNvSpPr>
          <p:nvPr>
            <p:ph type="sldNum" sz="quarter"/>
          </p:nvPr>
        </p:nvSpPr>
        <p:spPr>
          <a:noFill/>
        </p:spPr>
        <p:txBody>
          <a:bodyPr/>
          <a:lstStyle/>
          <a:p>
            <a:fld id="{A09B98A0-0BE4-E643-A999-ED08BAB0B3FD}" type="slidenum">
              <a:rPr lang="en-US"/>
              <a:pPr/>
              <a:t>12</a:t>
            </a:fld>
            <a:endParaRPr lang="en-US"/>
          </a:p>
        </p:txBody>
      </p:sp>
      <p:sp>
        <p:nvSpPr>
          <p:cNvPr id="168964" name="Text Box 1"/>
          <p:cNvSpPr txBox="1">
            <a:spLocks noGrp="1" noRot="1" noChangeAspect="1" noChangeArrowheads="1"/>
          </p:cNvSpPr>
          <p:nvPr>
            <p:ph type="sldImg"/>
          </p:nvPr>
        </p:nvSpPr>
        <p:spPr>
          <a:xfrm>
            <a:off x="1143000" y="685800"/>
            <a:ext cx="4568825" cy="3425825"/>
          </a:xfrm>
          <a:solidFill>
            <a:srgbClr val="FFFFFF"/>
          </a:solidFill>
          <a:ln/>
        </p:spPr>
      </p:sp>
      <p:sp>
        <p:nvSpPr>
          <p:cNvPr id="168965" name="Text Box 2"/>
          <p:cNvSpPr txBox="1">
            <a:spLocks noGrp="1" noChangeArrowheads="1"/>
          </p:cNvSpPr>
          <p:nvPr>
            <p:ph type="body" idx="1"/>
          </p:nvPr>
        </p:nvSpPr>
        <p:spPr>
          <a:xfrm>
            <a:off x="685800" y="4343400"/>
            <a:ext cx="5483225" cy="4205288"/>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2" name="TextBox 1"/>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cs typeface="Gill Sans" pitchFamily="17" charset="0"/>
              </a:rPr>
              <a:t>Atacama Large Millimeter/</a:t>
            </a:r>
            <a:r>
              <a:rPr lang="en-US" sz="1350" dirty="0" err="1">
                <a:solidFill>
                  <a:srgbClr val="4375A2"/>
                </a:solidFill>
                <a:latin typeface="Gill Sans MT" pitchFamily="34" charset="0"/>
                <a:cs typeface="Gill Sans" pitchFamily="17" charset="0"/>
              </a:rPr>
              <a:t>submillimeter</a:t>
            </a:r>
            <a:r>
              <a:rPr lang="en-US" sz="1350" dirty="0">
                <a:solidFill>
                  <a:srgbClr val="4375A2"/>
                </a:solidFill>
                <a:latin typeface="Gill Sans MT" pitchFamily="34" charset="0"/>
                <a:cs typeface="Gill Sans" pitchFamily="17" charset="0"/>
              </a:rPr>
              <a:t> Array</a:t>
            </a:r>
          </a:p>
          <a:p>
            <a:pPr algn="r">
              <a:spcBef>
                <a:spcPct val="20000"/>
              </a:spcBef>
              <a:defRPr/>
            </a:pPr>
            <a:r>
              <a:rPr lang="en-US" sz="1350" dirty="0">
                <a:solidFill>
                  <a:srgbClr val="4375A2"/>
                </a:solidFill>
                <a:latin typeface="Gill Sans MT" pitchFamily="34" charset="0"/>
                <a:cs typeface="Gill Sans" pitchFamily="17" charset="0"/>
              </a:rPr>
              <a:t>Expanded Very Large Array</a:t>
            </a:r>
          </a:p>
          <a:p>
            <a:pPr algn="r">
              <a:spcBef>
                <a:spcPct val="20000"/>
              </a:spcBef>
              <a:defRPr/>
            </a:pPr>
            <a:r>
              <a:rPr lang="en-US" sz="1350" dirty="0">
                <a:solidFill>
                  <a:srgbClr val="4375A2"/>
                </a:solidFill>
                <a:latin typeface="Gill Sans MT" pitchFamily="34" charset="0"/>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cs typeface="Gill Sans" pitchFamily="17" charset="0"/>
              </a:rPr>
              <a:t>Very Long Baseline Array</a:t>
            </a:r>
          </a:p>
        </p:txBody>
      </p:sp>
      <p:pic>
        <p:nvPicPr>
          <p:cNvPr id="4" name="Picture 2"/>
          <p:cNvPicPr>
            <a:picLocks noChangeAspect="1" noChangeArrowheads="1"/>
          </p:cNvPicPr>
          <p:nvPr userDrawn="1"/>
        </p:nvPicPr>
        <p:blipFill>
          <a:blip r:embed="rId2"/>
          <a:srcRect/>
          <a:stretch>
            <a:fillRect/>
          </a:stretch>
        </p:blipFill>
        <p:spPr bwMode="auto">
          <a:xfrm>
            <a:off x="0" y="1429617"/>
            <a:ext cx="9163050" cy="28860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195D23A-F49C-4C1A-B96B-868F246303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442920C-BC49-46AC-B872-471C54BA3D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CCF5F6C-D7E6-49A7-8151-2B93932420C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F1FA629-66B1-4E68-AF30-CCB560EA53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94C5CA5-1199-4010-BC95-0D59E4B49D6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E1A7F84-E079-4562-BB88-92FC733C646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D50C6E3-9B02-4A17-B9F3-37954952D60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61C5F99-520E-499A-BCA7-B9808839A46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BDF4B1-59B0-41B1-915D-C87FEFAA652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FF38011A-3AD8-4B8B-869A-0F89F54A5E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7" name="TextBox 6"/>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cs typeface="Gill Sans" pitchFamily="17" charset="0"/>
              </a:rPr>
              <a:t>Atacama Large Millimeter/</a:t>
            </a:r>
            <a:r>
              <a:rPr lang="en-US" sz="1350" dirty="0" err="1">
                <a:solidFill>
                  <a:srgbClr val="4375A2"/>
                </a:solidFill>
                <a:latin typeface="Gill Sans MT" pitchFamily="34" charset="0"/>
                <a:cs typeface="Gill Sans" pitchFamily="17" charset="0"/>
              </a:rPr>
              <a:t>submillimeter</a:t>
            </a:r>
            <a:r>
              <a:rPr lang="en-US" sz="1350" dirty="0">
                <a:solidFill>
                  <a:srgbClr val="4375A2"/>
                </a:solidFill>
                <a:latin typeface="Gill Sans MT" pitchFamily="34" charset="0"/>
                <a:cs typeface="Gill Sans" pitchFamily="17" charset="0"/>
              </a:rPr>
              <a:t> Array</a:t>
            </a:r>
          </a:p>
          <a:p>
            <a:pPr algn="r">
              <a:spcBef>
                <a:spcPct val="20000"/>
              </a:spcBef>
              <a:defRPr/>
            </a:pPr>
            <a:r>
              <a:rPr lang="en-US" sz="1350" dirty="0">
                <a:solidFill>
                  <a:srgbClr val="4375A2"/>
                </a:solidFill>
                <a:latin typeface="Gill Sans MT" pitchFamily="34" charset="0"/>
                <a:cs typeface="Gill Sans" pitchFamily="17" charset="0"/>
              </a:rPr>
              <a:t>Expanded Very Large Array</a:t>
            </a:r>
          </a:p>
          <a:p>
            <a:pPr algn="r">
              <a:spcBef>
                <a:spcPct val="20000"/>
              </a:spcBef>
              <a:defRPr/>
            </a:pPr>
            <a:r>
              <a:rPr lang="en-US" sz="1350" dirty="0">
                <a:solidFill>
                  <a:srgbClr val="4375A2"/>
                </a:solidFill>
                <a:latin typeface="Gill Sans MT" pitchFamily="34" charset="0"/>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cs typeface="Gill Sans" pitchFamily="17" charset="0"/>
              </a:rPr>
              <a:t>Very Long Baseline Array</a:t>
            </a:r>
          </a:p>
        </p:txBody>
      </p:sp>
      <p:pic>
        <p:nvPicPr>
          <p:cNvPr id="9" name="Picture 2"/>
          <p:cNvPicPr>
            <a:picLocks noChangeAspect="1" noChangeArrowheads="1"/>
          </p:cNvPicPr>
          <p:nvPr/>
        </p:nvPicPr>
        <p:blipFill>
          <a:blip r:embed="rId2"/>
          <a:srcRect/>
          <a:stretch>
            <a:fillRect/>
          </a:stretch>
        </p:blipFill>
        <p:spPr bwMode="auto">
          <a:xfrm>
            <a:off x="7799388" y="5313363"/>
            <a:ext cx="892175" cy="1154112"/>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dirty="0" smtClean="0"/>
              <a:t>Click to edit Master text</a:t>
            </a:r>
            <a:endParaRPr lang="en-US" dirty="0"/>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dirty="0" smtClean="0"/>
              <a:t>Click to edit Master text styles</a:t>
            </a:r>
          </a:p>
        </p:txBody>
      </p:sp>
      <p:pic>
        <p:nvPicPr>
          <p:cNvPr id="99330" name="Picture 2"/>
          <p:cNvPicPr>
            <a:picLocks noChangeAspect="1" noChangeArrowheads="1"/>
          </p:cNvPicPr>
          <p:nvPr userDrawn="1"/>
        </p:nvPicPr>
        <p:blipFill>
          <a:blip r:embed="rId3"/>
          <a:srcRect/>
          <a:stretch>
            <a:fillRect/>
          </a:stretch>
        </p:blipFill>
        <p:spPr bwMode="auto">
          <a:xfrm>
            <a:off x="0" y="1429617"/>
            <a:ext cx="9163050" cy="28860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0D91787-FE97-422B-A1AD-6A49431F2A1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D5CD126-CC19-4535-9514-3B4E7712020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561DFFB-737E-4F4F-AD78-5A729FADB85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8DD3BED-C16B-4229-B51A-94C5FCBDA7F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DA1CD74-8786-4072-8307-DA2951EABAA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41BEB090-E783-634B-955F-9FE53B8A5D4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12545BC0-5692-C844-AFBD-CED5E508EF3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9E0D4B4E-7203-664B-A789-06D29DB6D13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232FFB39-71BE-6649-A845-7486B36C5BC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0CC53388-C329-B740-AB1D-5E185F16C9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FB37B7-13F6-4FDF-8E27-190B48620BA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4DBB53B2-4872-674D-AEA4-EB5EAFFCB2C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0F58FC15-145E-8247-A5B0-B73B11F238A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DCAA6C97-0FA4-BF42-8FE0-32B538544CB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DE2C5582-2395-764E-A5B3-57DBABB804C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F786E26E-AEBD-A849-B5CD-D19F4E18BB4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487363"/>
            <a:ext cx="2055813" cy="5634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87363"/>
            <a:ext cx="6016625" cy="5634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35C500DB-B1E8-424D-959E-342B792EC33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E9C268B-4395-CB46-A0FA-59F0FFBE629E}"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5AFC0D7-6F28-294F-ABC4-7A2D4AFE32E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9603CE4-9560-2C49-AEAC-691BA335BF5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DC233F2-084A-A54F-A1F1-267FD27D55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CED6FAA-47FC-40CA-A248-1F86E1E0AD4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59D5A42-E885-9140-89E2-7D0AB90709C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757FFDE4-B695-4647-BFFB-F4AF1FD21911}"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D444EAE-C6BD-404C-9190-3148D4F757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BF48CA-E847-41E6-B008-D14C781F12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00CE011-4012-4C5D-950C-708618F19CD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CF58D269-42B5-4AB5-9EF8-B0941963616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963EB5E8-AD97-4030-ACC4-AC6489471C6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CA76C56D-BFC9-4E4B-A5CD-A26E021323E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 Id="rId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4.jpeg"/><Relationship Id="rId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6.xml"/><Relationship Id="rId7" Type="http://schemas.openxmlformats.org/officeDocument/2006/relationships/slideLayout" Target="../slideLayouts/slideLayout9.xml"/><Relationship Id="rId11" Type="http://schemas.openxmlformats.org/officeDocument/2006/relationships/slideLayout" Target="../slideLayouts/slideLayout13.xml"/><Relationship Id="rId1" Type="http://schemas.openxmlformats.org/officeDocument/2006/relationships/slideLayout" Target="../slideLayouts/slideLayout3.xml"/><Relationship Id="rId6" Type="http://schemas.openxmlformats.org/officeDocument/2006/relationships/slideLayout" Target="../slideLayouts/slideLayout8.xml"/><Relationship Id="rId8" Type="http://schemas.openxmlformats.org/officeDocument/2006/relationships/slideLayout" Target="../slideLayouts/slideLayout10.xml"/><Relationship Id="rId13" Type="http://schemas.openxmlformats.org/officeDocument/2006/relationships/image" Target="../media/image5.jpeg"/><Relationship Id="rId10" Type="http://schemas.openxmlformats.org/officeDocument/2006/relationships/slideLayout" Target="../slideLayouts/slideLayout12.xml"/><Relationship Id="rId5" Type="http://schemas.openxmlformats.org/officeDocument/2006/relationships/slideLayout" Target="../slideLayouts/slideLayout7.xml"/><Relationship Id="rId12" Type="http://schemas.openxmlformats.org/officeDocument/2006/relationships/theme" Target="../theme/theme3.xml"/><Relationship Id="rId2" Type="http://schemas.openxmlformats.org/officeDocument/2006/relationships/slideLayout" Target="../slideLayouts/slideLayout4.xml"/><Relationship Id="rId9" Type="http://schemas.openxmlformats.org/officeDocument/2006/relationships/slideLayout" Target="../slideLayouts/slideLayout11.xml"/><Relationship Id="rId3"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17.xml"/><Relationship Id="rId7" Type="http://schemas.openxmlformats.org/officeDocument/2006/relationships/slideLayout" Target="../slideLayouts/slideLayout20.xml"/><Relationship Id="rId11" Type="http://schemas.openxmlformats.org/officeDocument/2006/relationships/slideLayout" Target="../slideLayouts/slideLayout2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8" Type="http://schemas.openxmlformats.org/officeDocument/2006/relationships/slideLayout" Target="../slideLayouts/slideLayout21.xml"/><Relationship Id="rId13" Type="http://schemas.openxmlformats.org/officeDocument/2006/relationships/image" Target="../media/image5.jpeg"/><Relationship Id="rId10" Type="http://schemas.openxmlformats.org/officeDocument/2006/relationships/slideLayout" Target="../slideLayouts/slideLayout23.xml"/><Relationship Id="rId5"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5.xml"/><Relationship Id="rId9" Type="http://schemas.openxmlformats.org/officeDocument/2006/relationships/slideLayout" Target="../slideLayouts/slideLayout22.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28.xml"/><Relationship Id="rId7" Type="http://schemas.openxmlformats.org/officeDocument/2006/relationships/slideLayout" Target="../slideLayouts/slideLayout31.xml"/><Relationship Id="rId11" Type="http://schemas.openxmlformats.org/officeDocument/2006/relationships/slideLayout" Target="../slideLayouts/slideLayout3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8" Type="http://schemas.openxmlformats.org/officeDocument/2006/relationships/slideLayout" Target="../slideLayouts/slideLayout32.xml"/><Relationship Id="rId13" Type="http://schemas.openxmlformats.org/officeDocument/2006/relationships/image" Target="../media/image6.png"/><Relationship Id="rId10" Type="http://schemas.openxmlformats.org/officeDocument/2006/relationships/slideLayout" Target="../slideLayouts/slideLayout34.xml"/><Relationship Id="rId5"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6.xml"/><Relationship Id="rId9" Type="http://schemas.openxmlformats.org/officeDocument/2006/relationships/slideLayout" Target="../slideLayouts/slideLayout33.xml"/><Relationship Id="rId3"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4" Type="http://schemas.openxmlformats.org/officeDocument/2006/relationships/slideLayout" Target="../slideLayouts/slideLayout39.xml"/><Relationship Id="rId10" Type="http://schemas.openxmlformats.org/officeDocument/2006/relationships/image" Target="../media/image2.png"/><Relationship Id="rId5" Type="http://schemas.openxmlformats.org/officeDocument/2006/relationships/slideLayout" Target="../slideLayouts/slideLayout40.xml"/><Relationship Id="rId7" Type="http://schemas.openxmlformats.org/officeDocument/2006/relationships/slideLayout" Target="../slideLayouts/slideLayout42.xml"/><Relationship Id="rId1" Type="http://schemas.openxmlformats.org/officeDocument/2006/relationships/slideLayout" Target="../slideLayouts/slideLayout36.xml"/><Relationship Id="rId2" Type="http://schemas.openxmlformats.org/officeDocument/2006/relationships/slideLayout" Target="../slideLayouts/slideLayout37.xml"/><Relationship Id="rId9" Type="http://schemas.openxmlformats.org/officeDocument/2006/relationships/image" Target="../media/image7.jpeg"/><Relationship Id="rId3" Type="http://schemas.openxmlformats.org/officeDocument/2006/relationships/slideLayout" Target="../slideLayouts/slideLayout38.xml"/><Relationship Id="rId6"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pic>
        <p:nvPicPr>
          <p:cNvPr id="3" name="Picture 2"/>
          <p:cNvPicPr>
            <a:picLocks noChangeAspect="1" noChangeArrowheads="1"/>
          </p:cNvPicPr>
          <p:nvPr userDrawn="1"/>
        </p:nvPicPr>
        <p:blipFill>
          <a:blip r:embed="rId5"/>
          <a:srcRect/>
          <a:stretch>
            <a:fillRect/>
          </a:stretch>
        </p:blipFill>
        <p:spPr bwMode="auto">
          <a:xfrm>
            <a:off x="0" y="1429617"/>
            <a:ext cx="9163050" cy="2886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2" r:id="rId1"/>
  </p:sldLayoutIdLst>
  <p:hf hdr="0" dt="0"/>
  <p:txStyles>
    <p:titleStyle>
      <a:lvl1pPr algn="ctr" defTabSz="457200" rtl="0" eaLnBrk="1" fontAlgn="base" hangingPunct="1">
        <a:spcBef>
          <a:spcPct val="0"/>
        </a:spcBef>
        <a:spcAft>
          <a:spcPct val="0"/>
        </a:spcAft>
        <a:defRPr sz="4400" kern="1200">
          <a:solidFill>
            <a:srgbClr val="990033"/>
          </a:solidFill>
          <a:latin typeface="+mj-lt"/>
          <a:ea typeface="ＭＳ Ｐゴシック" pitchFamily="48" charset="-128"/>
          <a:cs typeface="ＭＳ Ｐゴシック" pitchFamily="48" charset="-128"/>
        </a:defRPr>
      </a:lvl1pPr>
      <a:lvl2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2pPr>
      <a:lvl3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3pPr>
      <a:lvl4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4pPr>
      <a:lvl5pPr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5pPr>
      <a:lvl6pPr marL="4572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6pPr>
      <a:lvl7pPr marL="9144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7pPr>
      <a:lvl8pPr marL="13716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8pPr>
      <a:lvl9pPr marL="1828800" algn="ctr" defTabSz="457200" rtl="0" eaLnBrk="1" fontAlgn="base" hangingPunct="1">
        <a:spcBef>
          <a:spcPct val="0"/>
        </a:spcBef>
        <a:spcAft>
          <a:spcPct val="0"/>
        </a:spcAft>
        <a:defRPr sz="4400">
          <a:solidFill>
            <a:srgbClr val="990033"/>
          </a:solidFill>
          <a:latin typeface="Calibri" pitchFamily="48" charset="0"/>
          <a:ea typeface="ＭＳ Ｐゴシック" pitchFamily="48" charset="-128"/>
          <a:cs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48" charset="-128"/>
          <a:cs typeface="ＭＳ Ｐゴシック" pitchFamily="4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4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4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4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Gill Sans MT" pitchFamily="34" charset="0"/>
              </a:defRPr>
            </a:lvl1pPr>
          </a:lstStyle>
          <a:p>
            <a:pPr>
              <a:defRPr/>
            </a:pPr>
            <a:endParaRPr lang="en-US"/>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86F4B04A-E91A-4439-9876-9FC41E46D79F}" type="slidenum">
              <a:rPr lang="en-US"/>
              <a:pPr>
                <a:defRPr/>
              </a:pPr>
              <a:t>‹#›</a:t>
            </a:fld>
            <a:endParaRPr lang="en-US" dirty="0"/>
          </a:p>
        </p:txBody>
      </p:sp>
      <p:pic>
        <p:nvPicPr>
          <p:cNvPr id="7" name="Picture 2"/>
          <p:cNvPicPr>
            <a:picLocks noChangeAspect="1" noChangeArrowheads="1"/>
          </p:cNvPicPr>
          <p:nvPr userDrawn="1"/>
        </p:nvPicPr>
        <p:blipFill>
          <a:blip r:embed="rId5"/>
          <a:srcRect/>
          <a:stretch>
            <a:fillRect/>
          </a:stretch>
        </p:blipFill>
        <p:spPr bwMode="auto">
          <a:xfrm>
            <a:off x="0" y="1429617"/>
            <a:ext cx="9163050" cy="2886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3" r:id="rId1"/>
  </p:sldLayoutIdLst>
  <p:hf hdr="0" dt="0"/>
  <p:txStyles>
    <p:titleStyle>
      <a:lvl1pPr algn="l" defTabSz="457200" rtl="0" eaLnBrk="0" fontAlgn="base" hangingPunct="0">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fontAlgn="base">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6147"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mn-lt"/>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mn-lt"/>
              </a:defRPr>
            </a:lvl1pPr>
          </a:lstStyle>
          <a:p>
            <a:pPr>
              <a:defRPr/>
            </a:pPr>
            <a:fld id="{4D743850-BC4F-4293-A448-AE68E292148F}" type="slidenum">
              <a:rPr lang="en-US"/>
              <a:pPr>
                <a:defRPr/>
              </a:pPr>
              <a:t>‹#›</a:t>
            </a:fld>
            <a:endParaRPr lang="en-US" dirty="0"/>
          </a:p>
        </p:txBody>
      </p:sp>
      <p:sp>
        <p:nvSpPr>
          <p:cNvPr id="75783"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5784" name="Text Box 8"/>
          <p:cNvSpPr txBox="1">
            <a:spLocks noChangeArrowheads="1"/>
          </p:cNvSpPr>
          <p:nvPr/>
        </p:nvSpPr>
        <p:spPr bwMode="auto">
          <a:xfrm>
            <a:off x="7370763" y="19050"/>
            <a:ext cx="1423987"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CDL</a:t>
            </a:r>
          </a:p>
        </p:txBody>
      </p:sp>
      <p:sp>
        <p:nvSpPr>
          <p:cNvPr id="75785"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9219"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mn-lt"/>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mn-lt"/>
              </a:defRPr>
            </a:lvl1pPr>
          </a:lstStyle>
          <a:p>
            <a:pPr>
              <a:defRPr/>
            </a:pPr>
            <a:fld id="{801EC458-A9AC-4819-A2F0-C423A2F647B1}" type="slidenum">
              <a:rPr lang="en-US"/>
              <a:pPr>
                <a:defRPr/>
              </a:pPr>
              <a:t>‹#›</a:t>
            </a:fld>
            <a:endParaRPr lang="en-US" dirty="0"/>
          </a:p>
        </p:txBody>
      </p:sp>
      <p:sp>
        <p:nvSpPr>
          <p:cNvPr id="76807"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6808" name="Text Box 8"/>
          <p:cNvSpPr txBox="1">
            <a:spLocks noChangeArrowheads="1"/>
          </p:cNvSpPr>
          <p:nvPr/>
        </p:nvSpPr>
        <p:spPr bwMode="auto">
          <a:xfrm>
            <a:off x="7370763" y="19050"/>
            <a:ext cx="1479550"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NTC</a:t>
            </a:r>
          </a:p>
        </p:txBody>
      </p:sp>
      <p:sp>
        <p:nvSpPr>
          <p:cNvPr id="76809"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23825" y="19050"/>
            <a:ext cx="8010525" cy="779463"/>
          </a:xfrm>
          <a:prstGeom prst="rect">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pic>
        <p:nvPicPr>
          <p:cNvPr id="25603" name="Picture 2"/>
          <p:cNvPicPr>
            <a:picLocks noChangeAspect="1" noChangeArrowheads="1"/>
          </p:cNvPicPr>
          <p:nvPr/>
        </p:nvPicPr>
        <p:blipFill>
          <a:blip r:embed="rId14"/>
          <a:srcRect/>
          <a:stretch>
            <a:fillRect/>
          </a:stretch>
        </p:blipFill>
        <p:spPr bwMode="auto">
          <a:xfrm>
            <a:off x="457200" y="5865813"/>
            <a:ext cx="590550" cy="763587"/>
          </a:xfrm>
          <a:prstGeom prst="rect">
            <a:avLst/>
          </a:prstGeom>
          <a:noFill/>
          <a:ln w="9525">
            <a:noFill/>
            <a:round/>
            <a:headEnd/>
            <a:tailEnd/>
          </a:ln>
        </p:spPr>
      </p:pic>
      <p:sp>
        <p:nvSpPr>
          <p:cNvPr id="25604" name="Rectangle 3"/>
          <p:cNvSpPr>
            <a:spLocks noGrp="1" noChangeArrowheads="1"/>
          </p:cNvSpPr>
          <p:nvPr>
            <p:ph type="title"/>
          </p:nvPr>
        </p:nvSpPr>
        <p:spPr bwMode="auto">
          <a:xfrm>
            <a:off x="457200" y="487363"/>
            <a:ext cx="8224838" cy="9556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5" name="Rectangle 4"/>
          <p:cNvSpPr>
            <a:spLocks noGrp="1" noChangeArrowheads="1"/>
          </p:cNvSpPr>
          <p:nvPr>
            <p:ph type="body" idx="1"/>
          </p:nvPr>
        </p:nvSpPr>
        <p:spPr bwMode="auto">
          <a:xfrm>
            <a:off x="457200" y="1600200"/>
            <a:ext cx="8224838" cy="4521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5"/>
          <p:cNvSpPr txBox="1">
            <a:spLocks noChangeArrowheads="1"/>
          </p:cNvSpPr>
          <p:nvPr/>
        </p:nvSpPr>
        <p:spPr bwMode="auto">
          <a:xfrm>
            <a:off x="3124200" y="6308725"/>
            <a:ext cx="5105400" cy="460375"/>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3078" name="Rectangle 6"/>
          <p:cNvSpPr>
            <a:spLocks noGrp="1" noChangeArrowheads="1"/>
          </p:cNvSpPr>
          <p:nvPr>
            <p:ph type="sldNum"/>
          </p:nvPr>
        </p:nvSpPr>
        <p:spPr bwMode="auto">
          <a:xfrm>
            <a:off x="8229600" y="6356350"/>
            <a:ext cx="4524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eaLnBrk="1" hangingPunct="1">
              <a:defRPr sz="1200">
                <a:solidFill>
                  <a:srgbClr val="000099"/>
                </a:solidFill>
                <a:latin typeface="+mn-lt"/>
                <a:ea typeface="DejaVu Sans" charset="0"/>
                <a:cs typeface="DejaVu Sans" charset="0"/>
              </a:defRPr>
            </a:lvl1pPr>
          </a:lstStyle>
          <a:p>
            <a:pPr>
              <a:defRPr/>
            </a:pPr>
            <a:fld id="{0ECF0F0B-A077-404E-820F-8AC6592E5243}" type="slidenum">
              <a:rPr lang="en-US"/>
              <a:pPr>
                <a:defRPr/>
              </a:pPr>
              <a:t>‹#›</a:t>
            </a:fld>
            <a:endParaRPr lang="en-US"/>
          </a:p>
        </p:txBody>
      </p:sp>
      <p:sp>
        <p:nvSpPr>
          <p:cNvPr id="3079" name="Text Box 7"/>
          <p:cNvSpPr txBox="1">
            <a:spLocks noChangeArrowheads="1"/>
          </p:cNvSpPr>
          <p:nvPr/>
        </p:nvSpPr>
        <p:spPr bwMode="auto">
          <a:xfrm>
            <a:off x="6116638" y="19050"/>
            <a:ext cx="2092325" cy="917575"/>
          </a:xfrm>
          <a:prstGeom prst="rect">
            <a:avLst/>
          </a:prstGeom>
          <a:noFill/>
          <a:ln w="9525">
            <a:noFill/>
            <a:round/>
            <a:headEnd/>
            <a:tailEnd/>
          </a:ln>
          <a:effectLst/>
        </p:spPr>
        <p:txBody>
          <a:bodyPr wrap="none"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5400">
                <a:solidFill>
                  <a:srgbClr val="8CC7EA"/>
                </a:solidFill>
                <a:latin typeface="Trebuchet MS" pitchFamily="4" charset="0"/>
              </a:rPr>
              <a:t>ALMA</a:t>
            </a:r>
          </a:p>
        </p:txBody>
      </p:sp>
      <p:sp>
        <p:nvSpPr>
          <p:cNvPr id="3080" name="Line 8"/>
          <p:cNvSpPr>
            <a:spLocks noChangeShapeType="1"/>
          </p:cNvSpPr>
          <p:nvPr/>
        </p:nvSpPr>
        <p:spPr bwMode="auto">
          <a:xfrm>
            <a:off x="452438" y="495300"/>
            <a:ext cx="5859462" cy="1588"/>
          </a:xfrm>
          <a:prstGeom prst="line">
            <a:avLst/>
          </a:prstGeom>
          <a:noFill/>
          <a:ln w="28440">
            <a:solidFill>
              <a:srgbClr val="8CC7EA"/>
            </a:solidFill>
            <a:miter lim="800000"/>
            <a:headEnd/>
            <a:tailEnd/>
          </a:ln>
          <a:effectLst/>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xStyles>
    <p:titleStyle>
      <a:lvl1pPr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2pPr>
      <a:lvl3pPr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3pPr>
      <a:lvl4pPr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4pPr>
      <a:lvl5pPr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5pPr>
      <a:lvl6pPr marL="2514600" indent="-228600"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6pPr>
      <a:lvl7pPr marL="2971800" indent="-228600"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7pPr>
      <a:lvl8pPr marL="3429000" indent="-228600"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8pPr>
      <a:lvl9pPr marL="3886200" indent="-228600" algn="l" defTabSz="457200" rtl="0" eaLnBrk="0" fontAlgn="base" hangingPunct="0">
        <a:spcBef>
          <a:spcPct val="0"/>
        </a:spcBef>
        <a:spcAft>
          <a:spcPct val="0"/>
        </a:spcAft>
        <a:buClr>
          <a:srgbClr val="000000"/>
        </a:buClr>
        <a:buSzPct val="100000"/>
        <a:buFont typeface="Times New Roman" pitchFamily="4" charset="0"/>
        <a:defRPr sz="3300" b="1">
          <a:solidFill>
            <a:srgbClr val="990033"/>
          </a:solidFill>
          <a:latin typeface="Gill Sans MT" pitchFamily="4" charset="-18"/>
          <a:ea typeface="ＭＳ Ｐゴシック" pitchFamily="4" charset="-128"/>
          <a:cs typeface="ＭＳ Ｐゴシック" pitchFamily="4" charset="-128"/>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4" charset="0"/>
        <a:defRPr sz="2000">
          <a:solidFill>
            <a:srgbClr val="0000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1513" name="Rectangle 9"/>
          <p:cNvSpPr>
            <a:spLocks noChangeArrowheads="1"/>
          </p:cNvSpPr>
          <p:nvPr/>
        </p:nvSpPr>
        <p:spPr bwMode="auto">
          <a:xfrm>
            <a:off x="123825" y="19050"/>
            <a:ext cx="8010525" cy="779463"/>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ＭＳ Ｐゴシック" pitchFamily="17" charset="-128"/>
              <a:cs typeface="+mn-cs"/>
            </a:endParaRPr>
          </a:p>
        </p:txBody>
      </p:sp>
      <p:pic>
        <p:nvPicPr>
          <p:cNvPr id="1027" name="Picture 6"/>
          <p:cNvPicPr>
            <a:picLocks noChangeAspect="1" noChangeArrowheads="1"/>
          </p:cNvPicPr>
          <p:nvPr/>
        </p:nvPicPr>
        <p:blipFill>
          <a:blip r:embed="rId10"/>
          <a:srcRect/>
          <a:stretch>
            <a:fillRect/>
          </a:stretch>
        </p:blipFill>
        <p:spPr bwMode="auto">
          <a:xfrm>
            <a:off x="452438" y="5835650"/>
            <a:ext cx="590550" cy="763588"/>
          </a:xfrm>
          <a:prstGeom prst="rect">
            <a:avLst/>
          </a:prstGeom>
          <a:noFill/>
          <a:ln w="9525">
            <a:noFill/>
            <a:miter lim="800000"/>
            <a:headEnd/>
            <a:tailEnd/>
          </a:ln>
        </p:spPr>
      </p:pic>
      <p:sp>
        <p:nvSpPr>
          <p:cNvPr id="1028" name="Title Placeholder 1"/>
          <p:cNvSpPr>
            <a:spLocks noGrp="1"/>
          </p:cNvSpPr>
          <p:nvPr>
            <p:ph type="title"/>
          </p:nvPr>
        </p:nvSpPr>
        <p:spPr bwMode="auto">
          <a:xfrm>
            <a:off x="457200" y="487363"/>
            <a:ext cx="82296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0" charset="-18"/>
                <a:ea typeface="ＭＳ Ｐゴシック" pitchFamily="-110" charset="-128"/>
                <a:cs typeface="ＭＳ Ｐゴシック" pitchFamily="-110" charset="-128"/>
              </a:defRPr>
            </a:lvl1pPr>
          </a:lstStyle>
          <a:p>
            <a:pPr>
              <a:defRPr/>
            </a:pPr>
            <a:fld id="{D617B5F7-007B-D844-BFC7-A7DDF724AB7A}" type="slidenum">
              <a:rPr lang="en-US"/>
              <a:pPr>
                <a:defRPr/>
              </a:pPr>
              <a:t>‹#›</a:t>
            </a:fld>
            <a:endParaRPr lang="en-US"/>
          </a:p>
        </p:txBody>
      </p:sp>
      <p:sp>
        <p:nvSpPr>
          <p:cNvPr id="21511" name="Text Box 7"/>
          <p:cNvSpPr txBox="1">
            <a:spLocks noChangeArrowheads="1"/>
          </p:cNvSpPr>
          <p:nvPr/>
        </p:nvSpPr>
        <p:spPr bwMode="auto">
          <a:xfrm>
            <a:off x="6189663" y="19050"/>
            <a:ext cx="1944687" cy="914400"/>
          </a:xfrm>
          <a:prstGeom prst="rect">
            <a:avLst/>
          </a:prstGeom>
          <a:noFill/>
          <a:ln w="9525">
            <a:noFill/>
            <a:miter lim="800000"/>
            <a:headEnd/>
            <a:tailEnd/>
          </a:ln>
          <a:effectLst/>
        </p:spPr>
        <p:txBody>
          <a:bodyPr wrap="none">
            <a:spAutoFit/>
          </a:bodyPr>
          <a:lstStyle/>
          <a:p>
            <a:pPr defTabSz="914400">
              <a:defRPr/>
            </a:pPr>
            <a:r>
              <a:rPr lang="en-US" sz="5400" b="1">
                <a:solidFill>
                  <a:srgbClr val="8CC7EA"/>
                </a:solidFill>
                <a:latin typeface="Trebuchet MS" pitchFamily="34" charset="0"/>
                <a:ea typeface="ＭＳ Ｐゴシック" pitchFamily="17" charset="-128"/>
                <a:cs typeface="+mn-cs"/>
              </a:rPr>
              <a:t>ALMA</a:t>
            </a:r>
          </a:p>
        </p:txBody>
      </p:sp>
      <p:sp>
        <p:nvSpPr>
          <p:cNvPr id="21512" name="Line 8"/>
          <p:cNvSpPr>
            <a:spLocks noChangeShapeType="1"/>
          </p:cNvSpPr>
          <p:nvPr/>
        </p:nvSpPr>
        <p:spPr bwMode="auto">
          <a:xfrm>
            <a:off x="452438" y="495300"/>
            <a:ext cx="58594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ＭＳ Ｐゴシック" pitchFamily="4" charset="-128"/>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ＭＳ Ｐゴシック" pitchFamily="4" charset="-128"/>
        </a:defRPr>
      </a:lvl1pPr>
      <a:lvl2pPr marL="742950" indent="-28575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ＭＳ Ｐゴシック" pitchFamily="4" charset="-128"/>
        </a:defRPr>
      </a:lvl2pPr>
      <a:lvl3pPr marL="11430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8.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4" Type="http://schemas.openxmlformats.org/officeDocument/2006/relationships/image" Target="../media/image22.png"/><Relationship Id="rId5" Type="http://schemas.openxmlformats.org/officeDocument/2006/relationships/image" Target="../media/image23.png"/><Relationship Id="rId7" Type="http://schemas.openxmlformats.org/officeDocument/2006/relationships/image" Target="../media/image25.png"/><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21.png"/><Relationship Id="rId6" Type="http://schemas.openxmlformats.org/officeDocument/2006/relationships/image" Target="../media/image24.png"/></Relationships>
</file>

<file path=ppt/slides/_rels/slide13.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0.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8.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1.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3.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5.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4" Type="http://schemas.openxmlformats.org/officeDocument/2006/relationships/hyperlink" Target="http://www.youtube.com/watch?v=w3MqSbLyaok" TargetMode="External"/><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hyperlink" Target="http://www.almaobservatory.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2.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3.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oleObject" Target="Macintosh%20HD:Users:cjl:Management:ALMAOPS:NAASC:Proposals:FY12to15:Final:NAASC_proposal_march29_4.doc!OLE_LINK10" TargetMode="External"/><Relationship Id="rId1" Type="http://schemas.openxmlformats.org/officeDocument/2006/relationships/vmlDrawing" Target="../drawings/vmlDrawing1.vml"/><Relationship Id="rId2" Type="http://schemas.openxmlformats.org/officeDocument/2006/relationships/slideLayout" Target="../slideLayouts/slideLayout31.xml"/><Relationship Id="rId3" Type="http://schemas.openxmlformats.org/officeDocument/2006/relationships/notesSlide" Target="../notesSlides/notesSlide5.xml"/><Relationship Id="rId5" Type="http://schemas.openxmlformats.org/officeDocument/2006/relationships/slide" Target="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91400" y="457200"/>
            <a:ext cx="4572000" cy="738188"/>
          </a:xfrm>
          <a:prstGeom prst="rect">
            <a:avLst/>
          </a:prstGeom>
          <a:noFill/>
          <a:ln w="9525">
            <a:noFill/>
            <a:round/>
            <a:headEnd/>
            <a:tailEnd/>
          </a:ln>
          <a:effectLst/>
        </p:spPr>
        <p:txBody>
          <a:bodyPr>
            <a:prstTxWarp prst="textNoShape">
              <a:avLst/>
            </a:prstTxWarp>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i="0" dirty="0">
                <a:solidFill>
                  <a:srgbClr val="990033"/>
                </a:solidFill>
                <a:effectLst>
                  <a:outerShdw blurRad="38100" dist="38100" dir="2700000" algn="tl">
                    <a:srgbClr val="DDDDDD"/>
                  </a:outerShdw>
                </a:effectLst>
                <a:latin typeface="Gill Sans MT"/>
                <a:cs typeface="Gill Sans MT"/>
              </a:rPr>
              <a:t>What is CASA?</a:t>
            </a:r>
          </a:p>
        </p:txBody>
      </p:sp>
      <p:sp>
        <p:nvSpPr>
          <p:cNvPr id="163843" name="Text Box 2"/>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D8DC0DB-FA6C-E442-843E-E0D85C427289}"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z="1200">
              <a:solidFill>
                <a:srgbClr val="000099"/>
              </a:solidFill>
              <a:latin typeface="Gill Sans" pitchFamily="4" charset="0"/>
            </a:endParaRPr>
          </a:p>
        </p:txBody>
      </p:sp>
      <p:sp>
        <p:nvSpPr>
          <p:cNvPr id="21507" name="Text Box 3"/>
          <p:cNvSpPr txBox="1">
            <a:spLocks noChangeArrowheads="1"/>
          </p:cNvSpPr>
          <p:nvPr/>
        </p:nvSpPr>
        <p:spPr bwMode="auto">
          <a:xfrm>
            <a:off x="457200" y="990600"/>
            <a:ext cx="8382000" cy="5867400"/>
          </a:xfrm>
          <a:prstGeom prst="rect">
            <a:avLst/>
          </a:prstGeom>
          <a:noFill/>
          <a:ln w="9525">
            <a:noFill/>
            <a:round/>
            <a:headEnd/>
            <a:tailEnd/>
          </a:ln>
          <a:effectLst/>
        </p:spPr>
        <p:txBody>
          <a:bodyPr>
            <a:prstTxWarp prst="textNoShape">
              <a:avLst/>
            </a:prstTxWarp>
          </a:bodyPr>
          <a:lstStyle/>
          <a:p>
            <a:pPr marL="334963" indent="-317500" eaLnBrk="1" hangingPunct="1">
              <a:spcBef>
                <a:spcPts val="500"/>
              </a:spcBef>
              <a:buClr>
                <a:srgbClr val="000099"/>
              </a:buClr>
              <a:buFont typeface="Times New Roman"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000" dirty="0">
                <a:solidFill>
                  <a:schemeClr val="accent6">
                    <a:lumMod val="75000"/>
                  </a:schemeClr>
                </a:solidFill>
              </a:rPr>
              <a:t>CASA is the post-processing package for ALMA and EVLA (interferometric and single dish) </a:t>
            </a: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eaLnBrk="1" hangingPunct="1">
              <a:spcBef>
                <a:spcPts val="500"/>
              </a:spcBef>
              <a:buClr>
                <a:srgbClr val="0000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solidFill>
                <a:srgbClr val="FF0000"/>
              </a:solidFill>
            </a:endParaRPr>
          </a:p>
          <a:p>
            <a:pPr marL="334963" indent="-317500" algn="ctr" eaLnBrk="1" hangingPunct="1">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3600" b="0" i="0" dirty="0">
                <a:solidFill>
                  <a:srgbClr val="FF0000"/>
                </a:solidFill>
                <a:effectLst>
                  <a:outerShdw blurRad="38100" dist="38100" dir="2700000" algn="tl">
                    <a:srgbClr val="DDDDDD"/>
                  </a:outerShdw>
                </a:effectLst>
              </a:rPr>
              <a:t>Available at: </a:t>
            </a:r>
            <a:r>
              <a:rPr lang="en-US" sz="3600" b="0" i="0" dirty="0" err="1">
                <a:solidFill>
                  <a:srgbClr val="FF0000"/>
                </a:solidFill>
                <a:effectLst>
                  <a:outerShdw blurRad="38100" dist="38100" dir="2700000" algn="tl">
                    <a:srgbClr val="DDDDDD"/>
                  </a:outerShdw>
                </a:effectLst>
              </a:rPr>
              <a:t>casa.nrao.edu</a:t>
            </a:r>
            <a:endParaRPr lang="en-US" sz="3600" b="0" i="0" dirty="0">
              <a:solidFill>
                <a:srgbClr val="FF0000"/>
              </a:solidFill>
              <a:effectLst>
                <a:outerShdw blurRad="38100" dist="38100" dir="2700000" algn="tl">
                  <a:srgbClr val="DDDDDD"/>
                </a:outerShdw>
              </a:effectLst>
            </a:endParaRPr>
          </a:p>
        </p:txBody>
      </p:sp>
      <p:sp>
        <p:nvSpPr>
          <p:cNvPr id="21508" name="Rectangle 4"/>
          <p:cNvSpPr>
            <a:spLocks noChangeArrowheads="1"/>
          </p:cNvSpPr>
          <p:nvPr/>
        </p:nvSpPr>
        <p:spPr bwMode="auto">
          <a:xfrm>
            <a:off x="212725" y="0"/>
            <a:ext cx="4264025" cy="490538"/>
          </a:xfrm>
          <a:prstGeom prst="rect">
            <a:avLst/>
          </a:prstGeom>
          <a:noFill/>
          <a:ln w="9525">
            <a:noFill/>
            <a:round/>
            <a:headEnd/>
            <a:tailEnd/>
          </a:ln>
          <a:effectLst/>
        </p:spPr>
        <p:txBody>
          <a:bodyPr wrap="none"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600" b="1" i="0" dirty="0">
                <a:solidFill>
                  <a:srgbClr val="990033"/>
                </a:solidFill>
                <a:effectLst>
                  <a:outerShdw blurRad="38100" dist="38100" dir="2700000" algn="tl">
                    <a:srgbClr val="DDDDDD"/>
                  </a:outerShdw>
                </a:effectLst>
                <a:latin typeface="Gill Sans MT"/>
                <a:cs typeface="Gill Sans MT"/>
              </a:rPr>
              <a:t>I got my data…now what?</a:t>
            </a:r>
          </a:p>
        </p:txBody>
      </p:sp>
      <p:pic>
        <p:nvPicPr>
          <p:cNvPr id="163846" name="Picture 5"/>
          <p:cNvPicPr>
            <a:picLocks noChangeAspect="1" noChangeArrowheads="1"/>
          </p:cNvPicPr>
          <p:nvPr/>
        </p:nvPicPr>
        <p:blipFill>
          <a:blip r:embed="rId3"/>
          <a:srcRect/>
          <a:stretch>
            <a:fillRect/>
          </a:stretch>
        </p:blipFill>
        <p:spPr bwMode="auto">
          <a:xfrm>
            <a:off x="806450" y="1804988"/>
            <a:ext cx="7550150" cy="3905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73272" y="-2317"/>
            <a:ext cx="5341938" cy="823912"/>
          </a:xfrm>
          <a:prstGeom prst="rect">
            <a:avLst/>
          </a:prstGeom>
          <a:noFill/>
          <a:ln w="9525">
            <a:noFill/>
            <a:round/>
            <a:headEnd/>
            <a:tailEnd/>
          </a:ln>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990033"/>
                </a:solidFill>
              </a:rPr>
              <a:t>Interactive cleaning and flagging</a:t>
            </a:r>
          </a:p>
        </p:txBody>
      </p:sp>
      <p:sp>
        <p:nvSpPr>
          <p:cNvPr id="165891" name="Text Box 2"/>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sp>
        <p:nvSpPr>
          <p:cNvPr id="165892"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1EA7E97-E939-1B4A-BEC9-EAFCFF7BD743}"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200">
              <a:solidFill>
                <a:srgbClr val="000099"/>
              </a:solidFill>
              <a:latin typeface="Gill Sans MT" pitchFamily="4" charset="-18"/>
            </a:endParaRPr>
          </a:p>
        </p:txBody>
      </p:sp>
      <p:pic>
        <p:nvPicPr>
          <p:cNvPr id="165893" name="Picture 4"/>
          <p:cNvPicPr>
            <a:picLocks noChangeAspect="1" noChangeArrowheads="1"/>
          </p:cNvPicPr>
          <p:nvPr/>
        </p:nvPicPr>
        <p:blipFill>
          <a:blip r:embed="rId3"/>
          <a:srcRect/>
          <a:stretch>
            <a:fillRect/>
          </a:stretch>
        </p:blipFill>
        <p:spPr bwMode="auto">
          <a:xfrm>
            <a:off x="-14288" y="2066925"/>
            <a:ext cx="6276976" cy="4572000"/>
          </a:xfrm>
          <a:prstGeom prst="rect">
            <a:avLst/>
          </a:prstGeom>
          <a:noFill/>
          <a:ln w="9525">
            <a:noFill/>
            <a:round/>
            <a:headEnd/>
            <a:tailEnd/>
          </a:ln>
        </p:spPr>
      </p:pic>
      <p:pic>
        <p:nvPicPr>
          <p:cNvPr id="165894" name="Picture 5"/>
          <p:cNvPicPr>
            <a:picLocks noChangeAspect="1" noChangeArrowheads="1"/>
          </p:cNvPicPr>
          <p:nvPr/>
        </p:nvPicPr>
        <p:blipFill>
          <a:blip r:embed="rId4"/>
          <a:srcRect/>
          <a:stretch>
            <a:fillRect/>
          </a:stretch>
        </p:blipFill>
        <p:spPr bwMode="auto">
          <a:xfrm>
            <a:off x="5341938" y="0"/>
            <a:ext cx="3802062" cy="5246688"/>
          </a:xfrm>
          <a:prstGeom prst="rect">
            <a:avLst/>
          </a:prstGeom>
          <a:noFill/>
          <a:ln w="9525">
            <a:noFill/>
            <a:round/>
            <a:headEnd/>
            <a:tailEnd/>
          </a:ln>
        </p:spPr>
      </p:pic>
      <p:sp>
        <p:nvSpPr>
          <p:cNvPr id="165895" name="Text Box 6"/>
          <p:cNvSpPr txBox="1">
            <a:spLocks noChangeArrowheads="1"/>
          </p:cNvSpPr>
          <p:nvPr/>
        </p:nvSpPr>
        <p:spPr bwMode="auto">
          <a:xfrm>
            <a:off x="73272" y="1072668"/>
            <a:ext cx="5200403" cy="710067"/>
          </a:xfrm>
          <a:prstGeom prst="rect">
            <a:avLst/>
          </a:prstGeom>
          <a:noFill/>
          <a:ln w="9525">
            <a:noFill/>
            <a:round/>
            <a:headEnd/>
            <a:tailEnd/>
          </a:ln>
        </p:spPr>
        <p:txBody>
          <a:bodyPr wrap="square" lIns="90000" tIns="46800" rIns="90000" bIns="46800">
            <a:prstTxWarp prst="textNoShape">
              <a:avLst/>
            </a:prstTxWarp>
            <a:spAutoFit/>
          </a:bodyPr>
          <a:lstStyle/>
          <a:p>
            <a:pPr>
              <a:spcBef>
                <a:spcPts val="40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2000" dirty="0">
                <a:solidFill>
                  <a:srgbClr val="000099"/>
                </a:solidFill>
                <a:latin typeface="Gill Sans MT"/>
                <a:cs typeface="Gill Sans MT"/>
              </a:rPr>
              <a:t>UV-spectrum in </a:t>
            </a:r>
            <a:r>
              <a:rPr lang="en-US" sz="2000" dirty="0" err="1">
                <a:solidFill>
                  <a:srgbClr val="000099"/>
                </a:solidFill>
                <a:latin typeface="Gill Sans MT"/>
                <a:cs typeface="Gill Sans MT"/>
              </a:rPr>
              <a:t>plotms</a:t>
            </a:r>
            <a:r>
              <a:rPr lang="en-US" sz="2000" dirty="0">
                <a:solidFill>
                  <a:srgbClr val="000099"/>
                </a:solidFill>
                <a:latin typeface="Gill Sans MT"/>
                <a:cs typeface="Gill Sans MT"/>
              </a:rPr>
              <a:t>, colorized by spectral window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38212" y="58738"/>
            <a:ext cx="8532812" cy="738187"/>
          </a:xfrm>
          <a:prstGeom prst="rect">
            <a:avLst/>
          </a:prstGeom>
          <a:noFill/>
          <a:ln w="9525">
            <a:noFill/>
            <a:round/>
            <a:headEnd/>
            <a:tailEnd/>
          </a:ln>
        </p:spPr>
        <p:txBody>
          <a:bodyPr>
            <a:prstTxWarp prst="textNoShape">
              <a:avLst/>
            </a:prstTxWarp>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990033"/>
                </a:solidFill>
                <a:latin typeface="Gill Sans MT"/>
                <a:cs typeface="Gill Sans MT"/>
              </a:rPr>
              <a:t>Diverse Data Reduced</a:t>
            </a:r>
            <a:r>
              <a:rPr lang="en-US" b="1" dirty="0" smtClean="0">
                <a:solidFill>
                  <a:srgbClr val="990033"/>
                </a:solidFill>
                <a:latin typeface="Gill Sans MT"/>
                <a:cs typeface="Gill Sans MT"/>
              </a:rPr>
              <a:t> &amp; Imaged </a:t>
            </a:r>
            <a:r>
              <a:rPr lang="en-US" b="1" dirty="0">
                <a:solidFill>
                  <a:srgbClr val="990033"/>
                </a:solidFill>
                <a:latin typeface="Gill Sans MT"/>
                <a:cs typeface="Gill Sans MT"/>
              </a:rPr>
              <a:t>in CASA…</a:t>
            </a:r>
          </a:p>
        </p:txBody>
      </p:sp>
      <p:sp>
        <p:nvSpPr>
          <p:cNvPr id="167939" name="Text Box 2"/>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06BD3DE-5780-6149-8E47-91B1D488A4E4}"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200">
              <a:solidFill>
                <a:srgbClr val="000099"/>
              </a:solidFill>
              <a:latin typeface="Gill Sans" pitchFamily="4" charset="0"/>
            </a:endParaRPr>
          </a:p>
        </p:txBody>
      </p:sp>
      <p:pic>
        <p:nvPicPr>
          <p:cNvPr id="167940" name="Picture 3"/>
          <p:cNvPicPr>
            <a:picLocks noChangeAspect="1" noChangeArrowheads="1"/>
          </p:cNvPicPr>
          <p:nvPr/>
        </p:nvPicPr>
        <p:blipFill>
          <a:blip r:embed="rId3"/>
          <a:srcRect l="20819" t="17267" r="16313" b="22076"/>
          <a:stretch>
            <a:fillRect/>
          </a:stretch>
        </p:blipFill>
        <p:spPr bwMode="auto">
          <a:xfrm>
            <a:off x="649288" y="550863"/>
            <a:ext cx="2692400" cy="2187575"/>
          </a:xfrm>
          <a:prstGeom prst="rect">
            <a:avLst/>
          </a:prstGeom>
          <a:noFill/>
          <a:ln w="9525">
            <a:noFill/>
            <a:round/>
            <a:headEnd/>
            <a:tailEnd/>
          </a:ln>
        </p:spPr>
      </p:pic>
      <p:sp>
        <p:nvSpPr>
          <p:cNvPr id="167941" name="Text Box 4"/>
          <p:cNvSpPr txBox="1">
            <a:spLocks noChangeArrowheads="1"/>
          </p:cNvSpPr>
          <p:nvPr/>
        </p:nvSpPr>
        <p:spPr bwMode="auto">
          <a:xfrm rot="10800000" flipV="1">
            <a:off x="671513" y="2705100"/>
            <a:ext cx="2671762" cy="823913"/>
          </a:xfrm>
          <a:prstGeom prst="rect">
            <a:avLst/>
          </a:prstGeom>
          <a:solidFill>
            <a:srgbClr val="FFFFFF"/>
          </a:solidFill>
          <a:ln w="9525">
            <a:noFill/>
            <a:round/>
            <a:headEnd/>
            <a:tailEnd/>
          </a:ln>
        </p:spPr>
        <p:txBody>
          <a:bodyPr lIns="90000" tIns="46800" rIns="90000" bIns="46800">
            <a:prstTxWarp prst="textNoShape">
              <a:avLst/>
            </a:prstTxWarp>
            <a:spAutoFit/>
          </a:bodyPr>
          <a:lstStyle/>
          <a:p>
            <a:pPr eaLnBrk="1" hangingPunct="1">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99"/>
                </a:solidFill>
                <a:latin typeface="Gill Sans MT" pitchFamily="4" charset="-18"/>
              </a:rPr>
              <a:t>SMA </a:t>
            </a:r>
            <a:r>
              <a:rPr lang="en-US" sz="1600" baseline="30000">
                <a:solidFill>
                  <a:srgbClr val="000099"/>
                </a:solidFill>
                <a:latin typeface="Gill Sans MT" pitchFamily="4" charset="-18"/>
              </a:rPr>
              <a:t>12</a:t>
            </a:r>
            <a:r>
              <a:rPr lang="en-US" sz="1600">
                <a:solidFill>
                  <a:srgbClr val="000099"/>
                </a:solidFill>
                <a:latin typeface="Gill Sans MT" pitchFamily="4" charset="-18"/>
              </a:rPr>
              <a:t>CO (2-1) mosaic  toward IRDC G19.3+0.07</a:t>
            </a:r>
          </a:p>
        </p:txBody>
      </p:sp>
      <p:sp>
        <p:nvSpPr>
          <p:cNvPr id="167942" name="Text Box 5"/>
          <p:cNvSpPr txBox="1">
            <a:spLocks noChangeArrowheads="1"/>
          </p:cNvSpPr>
          <p:nvPr/>
        </p:nvSpPr>
        <p:spPr bwMode="auto">
          <a:xfrm>
            <a:off x="252413" y="6015038"/>
            <a:ext cx="3433762" cy="823912"/>
          </a:xfrm>
          <a:prstGeom prst="rect">
            <a:avLst/>
          </a:prstGeom>
          <a:solidFill>
            <a:srgbClr val="FFFFFF"/>
          </a:solidFill>
          <a:ln w="9525">
            <a:noFill/>
            <a:round/>
            <a:headEnd/>
            <a:tailEnd/>
          </a:ln>
        </p:spPr>
        <p:txBody>
          <a:bodyPr lIns="90000" tIns="46800" rIns="90000" bIns="46800">
            <a:prstTxWarp prst="textNoShape">
              <a:avLst/>
            </a:prstTxWarp>
            <a:spAutoFit/>
          </a:bodyPr>
          <a:lstStyle/>
          <a:p>
            <a:pPr eaLnBrk="1" hangingPunct="1">
              <a:spcBef>
                <a:spcPts val="1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99"/>
                </a:solidFill>
                <a:latin typeface="Gill Sans MT" pitchFamily="4" charset="-18"/>
              </a:rPr>
              <a:t>EVLA demo science: Orion Hot Core this spectrum has 24k channels! </a:t>
            </a:r>
          </a:p>
        </p:txBody>
      </p:sp>
      <p:grpSp>
        <p:nvGrpSpPr>
          <p:cNvPr id="2" name="Group 6"/>
          <p:cNvGrpSpPr>
            <a:grpSpLocks/>
          </p:cNvGrpSpPr>
          <p:nvPr/>
        </p:nvGrpSpPr>
        <p:grpSpPr bwMode="auto">
          <a:xfrm>
            <a:off x="111125" y="3344863"/>
            <a:ext cx="3852863" cy="2754312"/>
            <a:chOff x="70" y="2107"/>
            <a:chExt cx="2427" cy="1735"/>
          </a:xfrm>
        </p:grpSpPr>
        <p:pic>
          <p:nvPicPr>
            <p:cNvPr id="167950" name="Picture 7"/>
            <p:cNvPicPr>
              <a:picLocks noChangeAspect="1" noChangeArrowheads="1"/>
            </p:cNvPicPr>
            <p:nvPr/>
          </p:nvPicPr>
          <p:blipFill>
            <a:blip r:embed="rId4"/>
            <a:srcRect l="49756" t="9120"/>
            <a:stretch>
              <a:fillRect/>
            </a:stretch>
          </p:blipFill>
          <p:spPr bwMode="auto">
            <a:xfrm>
              <a:off x="70" y="2107"/>
              <a:ext cx="2428" cy="1736"/>
            </a:xfrm>
            <a:prstGeom prst="rect">
              <a:avLst/>
            </a:prstGeom>
            <a:noFill/>
            <a:ln w="9525">
              <a:noFill/>
              <a:round/>
              <a:headEnd/>
              <a:tailEnd/>
            </a:ln>
          </p:spPr>
        </p:pic>
        <p:pic>
          <p:nvPicPr>
            <p:cNvPr id="167951" name="Picture 8"/>
            <p:cNvPicPr>
              <a:picLocks noChangeAspect="1" noChangeArrowheads="1"/>
            </p:cNvPicPr>
            <p:nvPr/>
          </p:nvPicPr>
          <p:blipFill>
            <a:blip r:embed="rId4"/>
            <a:srcRect l="9584" r="59943" b="20462"/>
            <a:stretch>
              <a:fillRect/>
            </a:stretch>
          </p:blipFill>
          <p:spPr bwMode="auto">
            <a:xfrm>
              <a:off x="1296" y="2107"/>
              <a:ext cx="757" cy="781"/>
            </a:xfrm>
            <a:prstGeom prst="rect">
              <a:avLst/>
            </a:prstGeom>
            <a:noFill/>
            <a:ln w="9525">
              <a:noFill/>
              <a:round/>
              <a:headEnd/>
              <a:tailEnd/>
            </a:ln>
          </p:spPr>
        </p:pic>
      </p:grpSp>
      <p:pic>
        <p:nvPicPr>
          <p:cNvPr id="167944" name="Picture 9"/>
          <p:cNvPicPr>
            <a:picLocks noChangeAspect="1" noChangeArrowheads="1"/>
          </p:cNvPicPr>
          <p:nvPr/>
        </p:nvPicPr>
        <p:blipFill>
          <a:blip r:embed="rId5"/>
          <a:srcRect l="27858" t="11659" r="17657" b="16113"/>
          <a:stretch>
            <a:fillRect/>
          </a:stretch>
        </p:blipFill>
        <p:spPr bwMode="auto">
          <a:xfrm>
            <a:off x="3898900" y="550863"/>
            <a:ext cx="2393950" cy="2416175"/>
          </a:xfrm>
          <a:prstGeom prst="rect">
            <a:avLst/>
          </a:prstGeom>
          <a:noFill/>
          <a:ln w="19080">
            <a:solidFill>
              <a:srgbClr val="FFFFFF"/>
            </a:solidFill>
            <a:round/>
            <a:headEnd/>
            <a:tailEnd/>
          </a:ln>
        </p:spPr>
      </p:pic>
      <p:sp>
        <p:nvSpPr>
          <p:cNvPr id="167945" name="Text Box 10"/>
          <p:cNvSpPr txBox="1">
            <a:spLocks noChangeArrowheads="1"/>
          </p:cNvSpPr>
          <p:nvPr/>
        </p:nvSpPr>
        <p:spPr bwMode="auto">
          <a:xfrm>
            <a:off x="3913188" y="2940050"/>
            <a:ext cx="2586037" cy="614363"/>
          </a:xfrm>
          <a:prstGeom prst="rect">
            <a:avLst/>
          </a:prstGeom>
          <a:noFill/>
          <a:ln w="9525">
            <a:noFill/>
            <a:round/>
            <a:headEnd/>
            <a:tailEnd/>
          </a:ln>
        </p:spPr>
        <p:txBody>
          <a:bodyPr lIns="90000" tIns="46800" rIns="90000" bIns="46800">
            <a:prstTxWarp prst="textNoShape">
              <a:avLst/>
            </a:prstTxWarp>
            <a:spAutoFit/>
          </a:bodyPr>
          <a:lstStyle/>
          <a:p>
            <a:pPr>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99"/>
                </a:solidFill>
                <a:latin typeface="Gill Sans MT" pitchFamily="4" charset="-18"/>
              </a:rPr>
              <a:t>EVLA Ka-band of HC</a:t>
            </a:r>
            <a:r>
              <a:rPr lang="en-US" sz="1600" baseline="-25000">
                <a:solidFill>
                  <a:srgbClr val="000099"/>
                </a:solidFill>
                <a:latin typeface="Gill Sans MT" pitchFamily="4" charset="-18"/>
              </a:rPr>
              <a:t>3</a:t>
            </a:r>
            <a:r>
              <a:rPr lang="en-US" sz="1600">
                <a:solidFill>
                  <a:srgbClr val="000099"/>
                </a:solidFill>
                <a:latin typeface="Gill Sans MT" pitchFamily="4" charset="-18"/>
              </a:rPr>
              <a:t>N in AGB star IRC+10216</a:t>
            </a:r>
          </a:p>
        </p:txBody>
      </p:sp>
      <p:pic>
        <p:nvPicPr>
          <p:cNvPr id="167946" name="Picture 11"/>
          <p:cNvPicPr>
            <a:picLocks noChangeAspect="1" noChangeArrowheads="1"/>
          </p:cNvPicPr>
          <p:nvPr/>
        </p:nvPicPr>
        <p:blipFill>
          <a:blip r:embed="rId6"/>
          <a:srcRect l="31680" t="9474" r="24530" b="17955"/>
          <a:stretch>
            <a:fillRect/>
          </a:stretch>
        </p:blipFill>
        <p:spPr bwMode="auto">
          <a:xfrm>
            <a:off x="6704013" y="550863"/>
            <a:ext cx="2293937" cy="2387600"/>
          </a:xfrm>
          <a:prstGeom prst="rect">
            <a:avLst/>
          </a:prstGeom>
          <a:noFill/>
          <a:ln w="19080">
            <a:solidFill>
              <a:srgbClr val="FFFFFF"/>
            </a:solidFill>
            <a:round/>
            <a:headEnd/>
            <a:tailEnd/>
          </a:ln>
        </p:spPr>
      </p:pic>
      <p:sp>
        <p:nvSpPr>
          <p:cNvPr id="167947" name="Text Box 12"/>
          <p:cNvSpPr txBox="1">
            <a:spLocks noChangeArrowheads="1"/>
          </p:cNvSpPr>
          <p:nvPr/>
        </p:nvSpPr>
        <p:spPr bwMode="auto">
          <a:xfrm>
            <a:off x="6867525" y="2911475"/>
            <a:ext cx="2122488" cy="581025"/>
          </a:xfrm>
          <a:prstGeom prst="rect">
            <a:avLst/>
          </a:prstGeom>
          <a:noFill/>
          <a:ln w="9525">
            <a:noFill/>
            <a:round/>
            <a:headEnd/>
            <a:tailEnd/>
          </a:ln>
        </p:spPr>
        <p:txBody>
          <a:bodyPr lIns="90000" tIns="46800" rIns="90000" bIns="46800">
            <a:prstTxWarp prst="textNoShape">
              <a:avLst/>
            </a:prstTxWarp>
            <a:spAutoFit/>
          </a:bodyPr>
          <a:lstStyle/>
          <a:p>
            <a:pPr>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99"/>
                </a:solidFill>
                <a:latin typeface="Gill Sans MT" pitchFamily="4" charset="-18"/>
              </a:rPr>
              <a:t>EVLA 6cm mosaic of SNR: 3C391</a:t>
            </a:r>
          </a:p>
        </p:txBody>
      </p:sp>
      <p:pic>
        <p:nvPicPr>
          <p:cNvPr id="167948" name="Picture 13"/>
          <p:cNvPicPr>
            <a:picLocks noChangeAspect="1" noChangeArrowheads="1"/>
          </p:cNvPicPr>
          <p:nvPr/>
        </p:nvPicPr>
        <p:blipFill>
          <a:blip r:embed="rId7"/>
          <a:srcRect l="8997" t="2296" r="8611" b="6268"/>
          <a:stretch>
            <a:fillRect/>
          </a:stretch>
        </p:blipFill>
        <p:spPr bwMode="auto">
          <a:xfrm>
            <a:off x="3827463" y="3646488"/>
            <a:ext cx="5065712" cy="2300287"/>
          </a:xfrm>
          <a:prstGeom prst="rect">
            <a:avLst/>
          </a:prstGeom>
          <a:noFill/>
          <a:ln w="19080">
            <a:solidFill>
              <a:srgbClr val="FFFFFF"/>
            </a:solidFill>
            <a:round/>
            <a:headEnd/>
            <a:tailEnd/>
          </a:ln>
        </p:spPr>
      </p:pic>
      <p:sp>
        <p:nvSpPr>
          <p:cNvPr id="167949" name="Text Box 14"/>
          <p:cNvSpPr txBox="1">
            <a:spLocks noChangeArrowheads="1"/>
          </p:cNvSpPr>
          <p:nvPr/>
        </p:nvSpPr>
        <p:spPr bwMode="auto">
          <a:xfrm>
            <a:off x="4951413" y="5946775"/>
            <a:ext cx="3076575" cy="823913"/>
          </a:xfrm>
          <a:prstGeom prst="rect">
            <a:avLst/>
          </a:prstGeom>
          <a:solidFill>
            <a:srgbClr val="FFFFFF"/>
          </a:solidFill>
          <a:ln w="9525">
            <a:noFill/>
            <a:round/>
            <a:headEnd/>
            <a:tailEnd/>
          </a:ln>
        </p:spPr>
        <p:txBody>
          <a:bodyPr lIns="90000" tIns="46800" rIns="90000" bIns="46800">
            <a:prstTxWarp prst="textNoShape">
              <a:avLst/>
            </a:prstTxWarp>
            <a:spAutoFit/>
          </a:bodyPr>
          <a:lstStyle/>
          <a:p>
            <a:pPr>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99"/>
                </a:solidFill>
                <a:latin typeface="Gill Sans MT" pitchFamily="4" charset="-18"/>
              </a:rPr>
              <a:t>CARMA CO(1-0) mosaic of M99 (data courtesy STINGS team)</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549540" y="-51161"/>
            <a:ext cx="7239000" cy="738187"/>
          </a:xfrm>
          <a:prstGeom prst="rect">
            <a:avLst/>
          </a:prstGeom>
          <a:noFill/>
          <a:ln w="9525">
            <a:noFill/>
            <a:round/>
            <a:headEnd/>
            <a:tailEnd/>
          </a:ln>
        </p:spPr>
        <p:txBody>
          <a:bodyPr>
            <a:prstTxWarp prst="textNoShape">
              <a:avLst/>
            </a:prstTxWarp>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990033"/>
                </a:solidFill>
                <a:latin typeface="Gill Sans MT"/>
                <a:cs typeface="Gill Sans MT"/>
              </a:rPr>
              <a:t>CASA Simulator: “</a:t>
            </a:r>
            <a:r>
              <a:rPr lang="en-US" sz="3200" b="1" dirty="0" err="1">
                <a:solidFill>
                  <a:srgbClr val="990033"/>
                </a:solidFill>
                <a:latin typeface="Gill Sans MT"/>
                <a:cs typeface="Gill Sans MT"/>
              </a:rPr>
              <a:t>simdata</a:t>
            </a:r>
            <a:r>
              <a:rPr lang="en-US" sz="3200" b="1" dirty="0">
                <a:solidFill>
                  <a:srgbClr val="990033"/>
                </a:solidFill>
                <a:latin typeface="Gill Sans MT"/>
                <a:cs typeface="Gill Sans MT"/>
              </a:rPr>
              <a:t>”</a:t>
            </a:r>
          </a:p>
        </p:txBody>
      </p:sp>
      <p:sp>
        <p:nvSpPr>
          <p:cNvPr id="169987" name="Text Box 2"/>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sp>
        <p:nvSpPr>
          <p:cNvPr id="169988"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C562CE4-339E-DE4A-B51C-A9E34C6A2708}"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200">
              <a:solidFill>
                <a:srgbClr val="000099"/>
              </a:solidFill>
              <a:latin typeface="Gill Sans MT" pitchFamily="4" charset="-18"/>
            </a:endParaRPr>
          </a:p>
        </p:txBody>
      </p:sp>
      <p:sp>
        <p:nvSpPr>
          <p:cNvPr id="169989" name="Text Box 4"/>
          <p:cNvSpPr txBox="1">
            <a:spLocks noChangeArrowheads="1"/>
          </p:cNvSpPr>
          <p:nvPr/>
        </p:nvSpPr>
        <p:spPr bwMode="auto">
          <a:xfrm>
            <a:off x="194534" y="1060450"/>
            <a:ext cx="3143979" cy="5095882"/>
          </a:xfrm>
          <a:prstGeom prst="rect">
            <a:avLst/>
          </a:prstGeom>
          <a:noFill/>
          <a:ln w="9525">
            <a:noFill/>
            <a:round/>
            <a:headEnd/>
            <a:tailEnd/>
          </a:ln>
        </p:spPr>
        <p:txBody>
          <a:bodyPr wrap="square" lIns="90000" tIns="46800" rIns="90000" bIns="46800">
            <a:prstTxWarp prst="textNoShape">
              <a:avLst/>
            </a:prstTxWarp>
            <a:spAutoFit/>
          </a:bodyPr>
          <a:lstStyle/>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Simulate continuum, simple cubes</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Create coordinate system for model images</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Automatically calculate mosaic </a:t>
            </a:r>
            <a:r>
              <a:rPr lang="en-US" sz="1700" dirty="0" err="1">
                <a:solidFill>
                  <a:srgbClr val="000099"/>
                </a:solidFill>
                <a:latin typeface="Gill Sans MT"/>
                <a:cs typeface="Gill Sans MT"/>
              </a:rPr>
              <a:t>pointings</a:t>
            </a:r>
            <a:r>
              <a:rPr lang="en-US" sz="1700" dirty="0">
                <a:solidFill>
                  <a:srgbClr val="000099"/>
                </a:solidFill>
                <a:latin typeface="Gill Sans MT"/>
                <a:cs typeface="Gill Sans MT"/>
              </a:rPr>
              <a:t> or manually  </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Optionally interleave a calibrator</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Simulate total power observations</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Add thermal noise and linear cross-polarization </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Re-image the data, interferometric + total power</a:t>
            </a:r>
          </a:p>
          <a:p>
            <a:pPr marL="288925" indent="-288925" eaLnBrk="1" hangingPunct="1">
              <a:spcBef>
                <a:spcPts val="600"/>
              </a:spcBef>
              <a:buClr>
                <a:srgbClr val="000099"/>
              </a:buClr>
              <a:buFont typeface="Arial"/>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r>
              <a:rPr lang="en-US" sz="1700" dirty="0">
                <a:solidFill>
                  <a:srgbClr val="000099"/>
                </a:solidFill>
                <a:latin typeface="Gill Sans MT"/>
                <a:cs typeface="Gill Sans MT"/>
              </a:rPr>
              <a:t>Analyze the difference in output and input images</a:t>
            </a:r>
          </a:p>
          <a:p>
            <a:pPr marL="288925" indent="-288925" eaLnBrk="1" hangingPunct="1">
              <a:buClr>
                <a:srgbClr val="000099"/>
              </a:buClr>
              <a:buFont typeface="Wingdings" pitchFamily="4" charset="2"/>
              <a:buNone/>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pPr>
            <a:endParaRPr lang="en-US" sz="1800" dirty="0">
              <a:solidFill>
                <a:srgbClr val="000099"/>
              </a:solidFill>
            </a:endParaRPr>
          </a:p>
        </p:txBody>
      </p:sp>
      <p:pic>
        <p:nvPicPr>
          <p:cNvPr id="169990" name="Picture 5"/>
          <p:cNvPicPr>
            <a:picLocks noChangeAspect="1" noChangeArrowheads="1"/>
          </p:cNvPicPr>
          <p:nvPr/>
        </p:nvPicPr>
        <p:blipFill>
          <a:blip r:embed="rId3"/>
          <a:srcRect l="2643" t="1601" b="52802"/>
          <a:stretch>
            <a:fillRect/>
          </a:stretch>
        </p:blipFill>
        <p:spPr bwMode="auto">
          <a:xfrm>
            <a:off x="4210050" y="938213"/>
            <a:ext cx="4481513" cy="1574800"/>
          </a:xfrm>
          <a:prstGeom prst="rect">
            <a:avLst/>
          </a:prstGeom>
          <a:noFill/>
          <a:ln w="9525">
            <a:noFill/>
            <a:round/>
            <a:headEnd/>
            <a:tailEnd/>
          </a:ln>
        </p:spPr>
      </p:pic>
      <p:pic>
        <p:nvPicPr>
          <p:cNvPr id="169991" name="Picture 6"/>
          <p:cNvPicPr>
            <a:picLocks noChangeAspect="1" noChangeArrowheads="1"/>
          </p:cNvPicPr>
          <p:nvPr/>
        </p:nvPicPr>
        <p:blipFill>
          <a:blip r:embed="rId4"/>
          <a:srcRect/>
          <a:stretch>
            <a:fillRect/>
          </a:stretch>
        </p:blipFill>
        <p:spPr bwMode="auto">
          <a:xfrm>
            <a:off x="3338513" y="2513013"/>
            <a:ext cx="5749925" cy="4313237"/>
          </a:xfrm>
          <a:prstGeom prst="rect">
            <a:avLst/>
          </a:prstGeom>
          <a:noFill/>
          <a:ln w="9525">
            <a:noFill/>
            <a:round/>
            <a:headEnd/>
            <a:tailEnd/>
          </a:ln>
        </p:spPr>
      </p:pic>
      <p:sp>
        <p:nvSpPr>
          <p:cNvPr id="169992" name="Text Box 7"/>
          <p:cNvSpPr txBox="1">
            <a:spLocks noChangeArrowheads="1"/>
          </p:cNvSpPr>
          <p:nvPr/>
        </p:nvSpPr>
        <p:spPr bwMode="auto">
          <a:xfrm>
            <a:off x="152400" y="669925"/>
            <a:ext cx="8534400" cy="398463"/>
          </a:xfrm>
          <a:prstGeom prst="rect">
            <a:avLst/>
          </a:prstGeom>
          <a:noFill/>
          <a:ln w="9525">
            <a:noFill/>
            <a:round/>
            <a:headEnd/>
            <a:tailEnd/>
          </a:ln>
        </p:spPr>
        <p:txBody>
          <a:bodyPr lIns="90000" tIns="46800" rIns="90000" bIns="46800">
            <a:prstTxWarp prst="textNoShape">
              <a:avLst/>
            </a:prstTxWarp>
            <a:spAutoFit/>
          </a:bodyPr>
          <a:lstStyle/>
          <a:p>
            <a:pPr eaLnBrk="1" hangingPunct="1">
              <a:buFont typeface="Courier New" pitchFamily="4"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Gill Sans MT"/>
                <a:cs typeface="Gill Sans MT"/>
              </a:rPr>
              <a:t> 1-stop task to simulate ALMA, EVLA, SMA, CARMA, ATCA, SKA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33338" y="31750"/>
            <a:ext cx="8229600" cy="1143000"/>
          </a:xfrm>
          <a:prstGeom prst="rect">
            <a:avLst/>
          </a:prstGeom>
          <a:noFill/>
          <a:ln w="9525">
            <a:noFill/>
            <a:round/>
            <a:headEnd/>
            <a:tailEnd/>
          </a:ln>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err="1">
                <a:solidFill>
                  <a:srgbClr val="990033"/>
                </a:solidFill>
              </a:rPr>
              <a:t>CASAguides</a:t>
            </a:r>
            <a:endParaRPr lang="en-US" sz="3200" b="1" dirty="0">
              <a:solidFill>
                <a:srgbClr val="990033"/>
              </a:solidFill>
            </a:endParaRPr>
          </a:p>
        </p:txBody>
      </p:sp>
      <p:sp>
        <p:nvSpPr>
          <p:cNvPr id="172035" name="Text Box 2"/>
          <p:cNvSpPr txBox="1">
            <a:spLocks noChangeArrowheads="1"/>
          </p:cNvSpPr>
          <p:nvPr/>
        </p:nvSpPr>
        <p:spPr bwMode="auto">
          <a:xfrm>
            <a:off x="3208338" y="6159500"/>
            <a:ext cx="5105400" cy="365125"/>
          </a:xfrm>
          <a:prstGeom prst="rect">
            <a:avLst/>
          </a:prstGeom>
          <a:noFill/>
          <a:ln w="9525">
            <a:noFill/>
            <a:round/>
            <a:headEnd/>
            <a:tailEnd/>
          </a:ln>
        </p:spPr>
        <p:txBody>
          <a:bodyPr wrap="none" anchor="ctr">
            <a:prstTxWarp prst="textNoShape">
              <a:avLst/>
            </a:prstTxWarp>
          </a:bodyPr>
          <a:lstStyle/>
          <a:p>
            <a:endParaRPr lang="en-US"/>
          </a:p>
        </p:txBody>
      </p:sp>
      <p:sp>
        <p:nvSpPr>
          <p:cNvPr id="172036"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848418E-0736-8A4F-9B0F-E854E1206C2C}"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99"/>
              </a:solidFill>
              <a:latin typeface="Gill Sans MT" pitchFamily="4" charset="-18"/>
            </a:endParaRPr>
          </a:p>
        </p:txBody>
      </p:sp>
      <p:pic>
        <p:nvPicPr>
          <p:cNvPr id="172037" name="Picture 4"/>
          <p:cNvPicPr>
            <a:picLocks noChangeAspect="1" noChangeArrowheads="1"/>
          </p:cNvPicPr>
          <p:nvPr/>
        </p:nvPicPr>
        <p:blipFill>
          <a:blip r:embed="rId3"/>
          <a:srcRect t="4951" b="6635"/>
          <a:stretch>
            <a:fillRect/>
          </a:stretch>
        </p:blipFill>
        <p:spPr bwMode="auto">
          <a:xfrm>
            <a:off x="2671763" y="57150"/>
            <a:ext cx="6302375" cy="4533900"/>
          </a:xfrm>
          <a:prstGeom prst="rect">
            <a:avLst/>
          </a:prstGeom>
          <a:noFill/>
          <a:ln w="9525">
            <a:noFill/>
            <a:round/>
            <a:headEnd/>
            <a:tailEnd/>
          </a:ln>
        </p:spPr>
      </p:pic>
      <p:pic>
        <p:nvPicPr>
          <p:cNvPr id="172038" name="Picture 5"/>
          <p:cNvPicPr>
            <a:picLocks noChangeAspect="1" noChangeArrowheads="1"/>
          </p:cNvPicPr>
          <p:nvPr/>
        </p:nvPicPr>
        <p:blipFill>
          <a:blip r:embed="rId4"/>
          <a:srcRect t="43300" b="15434"/>
          <a:stretch>
            <a:fillRect/>
          </a:stretch>
        </p:blipFill>
        <p:spPr bwMode="auto">
          <a:xfrm>
            <a:off x="2671763" y="4606925"/>
            <a:ext cx="6302375" cy="2116138"/>
          </a:xfrm>
          <a:prstGeom prst="rect">
            <a:avLst/>
          </a:prstGeom>
          <a:noFill/>
          <a:ln w="9525">
            <a:noFill/>
            <a:round/>
            <a:headEnd/>
            <a:tailEnd/>
          </a:ln>
        </p:spPr>
      </p:pic>
      <p:sp>
        <p:nvSpPr>
          <p:cNvPr id="172039" name="Rectangle 6"/>
          <p:cNvSpPr>
            <a:spLocks noChangeArrowheads="1"/>
          </p:cNvSpPr>
          <p:nvPr/>
        </p:nvSpPr>
        <p:spPr bwMode="auto">
          <a:xfrm>
            <a:off x="3217863" y="50800"/>
            <a:ext cx="4625975" cy="460375"/>
          </a:xfrm>
          <a:prstGeom prst="rect">
            <a:avLst/>
          </a:prstGeom>
          <a:solidFill>
            <a:srgbClr val="FFFFFF"/>
          </a:solidFill>
          <a:ln w="9525">
            <a:noFill/>
            <a:round/>
            <a:headEnd/>
            <a:tailEnd/>
          </a:ln>
        </p:spPr>
        <p:txBody>
          <a:bodyPr wrap="none" lIns="90000" tIns="46800" rIns="90000" bIns="46800">
            <a:prstTxWarp prst="textNoShape">
              <a:avLst/>
            </a:prstTxWarp>
            <a:spAutoFit/>
          </a:bodyPr>
          <a:lstStyle/>
          <a:p>
            <a:pPr>
              <a:spcBef>
                <a:spcPts val="600"/>
              </a:spcBef>
              <a:tabLst>
                <a:tab pos="169863" algn="l"/>
                <a:tab pos="627063" algn="l"/>
                <a:tab pos="1084263" algn="l"/>
                <a:tab pos="1541463" algn="l"/>
                <a:tab pos="1998663" algn="l"/>
                <a:tab pos="2455863" algn="l"/>
                <a:tab pos="2913063" algn="l"/>
                <a:tab pos="3370263" algn="l"/>
                <a:tab pos="3827463" algn="l"/>
                <a:tab pos="4284663" algn="l"/>
                <a:tab pos="4741863" algn="l"/>
                <a:tab pos="5199063" algn="l"/>
                <a:tab pos="5656263" algn="l"/>
                <a:tab pos="6113463" algn="l"/>
                <a:tab pos="6570663" algn="l"/>
                <a:tab pos="7027863" algn="l"/>
                <a:tab pos="7485063" algn="l"/>
                <a:tab pos="7942263" algn="l"/>
                <a:tab pos="8399463" algn="l"/>
                <a:tab pos="8856663" algn="l"/>
                <a:tab pos="9313863" algn="l"/>
              </a:tabLst>
            </a:pPr>
            <a:r>
              <a:rPr lang="en-US" sz="2400">
                <a:solidFill>
                  <a:srgbClr val="3333CC"/>
                </a:solidFill>
                <a:latin typeface="Gill Sans MT" pitchFamily="4" charset="-18"/>
              </a:rPr>
              <a:t>http://casaguides.nrao.edu</a:t>
            </a:r>
          </a:p>
        </p:txBody>
      </p:sp>
      <p:sp>
        <p:nvSpPr>
          <p:cNvPr id="172040" name="Text Box 7"/>
          <p:cNvSpPr txBox="1">
            <a:spLocks noChangeArrowheads="1"/>
          </p:cNvSpPr>
          <p:nvPr/>
        </p:nvSpPr>
        <p:spPr bwMode="auto">
          <a:xfrm>
            <a:off x="120650" y="917575"/>
            <a:ext cx="2378075" cy="4352090"/>
          </a:xfrm>
          <a:prstGeom prst="rect">
            <a:avLst/>
          </a:prstGeom>
          <a:noFill/>
          <a:ln w="9525">
            <a:noFill/>
            <a:round/>
            <a:headEnd/>
            <a:tailEnd/>
          </a:ln>
        </p:spPr>
        <p:txBody>
          <a:bodyPr lIns="90000" tIns="46800" rIns="90000" bIns="46800">
            <a:prstTxWarp prst="textNoShape">
              <a:avLst/>
            </a:prstTxWarp>
            <a:spAutoFit/>
          </a:bodyPr>
          <a:lstStyle/>
          <a:p>
            <a:pPr marL="168275" indent="-168275">
              <a:spcBef>
                <a:spcPts val="500"/>
              </a:spcBef>
              <a:buClr>
                <a:srgbClr val="000099"/>
              </a:buClr>
              <a:buFont typeface="Arial" pitchFamily="4" charset="0"/>
              <a:buChar char="•"/>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pPr>
            <a:r>
              <a:rPr lang="en-US" sz="2000" dirty="0">
                <a:solidFill>
                  <a:srgbClr val="000099"/>
                </a:solidFill>
                <a:latin typeface="Gill Sans MT"/>
                <a:cs typeface="Gill Sans MT"/>
              </a:rPr>
              <a:t>Uses </a:t>
            </a:r>
            <a:r>
              <a:rPr lang="en-US" sz="2000" dirty="0" err="1">
                <a:solidFill>
                  <a:srgbClr val="000099"/>
                </a:solidFill>
                <a:latin typeface="Gill Sans MT"/>
                <a:cs typeface="Gill Sans MT"/>
              </a:rPr>
              <a:t>mediawiki</a:t>
            </a:r>
            <a:r>
              <a:rPr lang="en-US" sz="2000" dirty="0">
                <a:solidFill>
                  <a:srgbClr val="000099"/>
                </a:solidFill>
                <a:latin typeface="Gill Sans MT"/>
                <a:cs typeface="Gill Sans MT"/>
              </a:rPr>
              <a:t> to enable fully annotated scripts</a:t>
            </a:r>
          </a:p>
          <a:p>
            <a:pPr marL="168275" indent="-168275">
              <a:spcBef>
                <a:spcPts val="500"/>
              </a:spcBef>
              <a:buClr>
                <a:srgbClr val="000099"/>
              </a:buClr>
              <a:buFont typeface="Arial" pitchFamily="4" charset="0"/>
              <a:buNone/>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pPr>
            <a:endParaRPr lang="en-US" sz="2000" dirty="0">
              <a:solidFill>
                <a:srgbClr val="000099"/>
              </a:solidFill>
              <a:latin typeface="Gill Sans MT"/>
              <a:cs typeface="Gill Sans MT"/>
            </a:endParaRPr>
          </a:p>
          <a:p>
            <a:pPr marL="168275" indent="-168275">
              <a:spcBef>
                <a:spcPts val="500"/>
              </a:spcBef>
              <a:buClr>
                <a:srgbClr val="000099"/>
              </a:buClr>
              <a:buFont typeface="Arial" pitchFamily="4" charset="0"/>
              <a:buChar char="•"/>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pPr>
            <a:r>
              <a:rPr lang="en-US" sz="2000" dirty="0">
                <a:solidFill>
                  <a:srgbClr val="000099"/>
                </a:solidFill>
                <a:latin typeface="Gill Sans MT"/>
                <a:cs typeface="Gill Sans MT"/>
              </a:rPr>
              <a:t>Additional “guides” continue to be added</a:t>
            </a:r>
          </a:p>
          <a:p>
            <a:pPr marL="168275" indent="-168275">
              <a:spcBef>
                <a:spcPts val="500"/>
              </a:spcBef>
              <a:buClr>
                <a:srgbClr val="000099"/>
              </a:buClr>
              <a:buFont typeface="Arial" pitchFamily="4" charset="0"/>
              <a:buNone/>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pPr>
            <a:endParaRPr lang="en-US" sz="2000" dirty="0">
              <a:solidFill>
                <a:srgbClr val="000099"/>
              </a:solidFill>
              <a:latin typeface="Gill Sans MT"/>
              <a:cs typeface="Gill Sans MT"/>
            </a:endParaRPr>
          </a:p>
          <a:p>
            <a:pPr marL="168275" indent="-168275">
              <a:spcBef>
                <a:spcPts val="500"/>
              </a:spcBef>
              <a:buClr>
                <a:srgbClr val="000099"/>
              </a:buClr>
              <a:buFont typeface="Arial" pitchFamily="4" charset="0"/>
              <a:buChar char="•"/>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pPr>
            <a:r>
              <a:rPr lang="en-US" sz="2000" dirty="0">
                <a:solidFill>
                  <a:srgbClr val="000099"/>
                </a:solidFill>
                <a:latin typeface="Gill Sans MT"/>
                <a:cs typeface="Gill Sans MT"/>
              </a:rPr>
              <a:t>NRAO Synthesis Imaging summer school tutorials will be delivered this way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29724" y="-73266"/>
            <a:ext cx="8226425" cy="957263"/>
          </a:xfrm>
          <a:prstGeom prst="rect">
            <a:avLst/>
          </a:prstGeom>
          <a:noFill/>
          <a:ln w="9525">
            <a:noFill/>
            <a:round/>
            <a:headEnd/>
            <a:tailEnd/>
          </a:ln>
          <a:effectLst/>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i="0" dirty="0">
                <a:solidFill>
                  <a:srgbClr val="990033"/>
                </a:solidFill>
                <a:effectLst>
                  <a:outerShdw blurRad="38100" dist="38100" dir="2700000" algn="tl">
                    <a:srgbClr val="DDDDDD"/>
                  </a:outerShdw>
                </a:effectLst>
                <a:latin typeface="Gill Sans MT"/>
                <a:cs typeface="Gill Sans MT"/>
              </a:rPr>
              <a:t>I really need help!</a:t>
            </a:r>
          </a:p>
        </p:txBody>
      </p:sp>
      <p:sp>
        <p:nvSpPr>
          <p:cNvPr id="174083" name="Text Box 2"/>
          <p:cNvSpPr txBox="1">
            <a:spLocks noChangeArrowheads="1"/>
          </p:cNvSpPr>
          <p:nvPr/>
        </p:nvSpPr>
        <p:spPr bwMode="auto">
          <a:xfrm>
            <a:off x="3124200" y="6356350"/>
            <a:ext cx="51054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99"/>
                </a:solidFill>
                <a:latin typeface="Gill Sans MT" pitchFamily="4" charset="-18"/>
              </a:rPr>
              <a:t>User's Committee Meeting,  May 20, 21 2010</a:t>
            </a:r>
          </a:p>
        </p:txBody>
      </p:sp>
      <p:sp>
        <p:nvSpPr>
          <p:cNvPr id="174084"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C40F5C7-995C-8545-AE26-07748248DEAB}"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99"/>
              </a:solidFill>
              <a:latin typeface="Gill Sans MT" pitchFamily="4" charset="-18"/>
            </a:endParaRPr>
          </a:p>
        </p:txBody>
      </p:sp>
      <p:sp>
        <p:nvSpPr>
          <p:cNvPr id="174085" name="Text Box 4"/>
          <p:cNvSpPr txBox="1">
            <a:spLocks noChangeArrowheads="1"/>
          </p:cNvSpPr>
          <p:nvPr/>
        </p:nvSpPr>
        <p:spPr bwMode="auto">
          <a:xfrm>
            <a:off x="7727950" y="5792788"/>
            <a:ext cx="958850" cy="400050"/>
          </a:xfrm>
          <a:prstGeom prst="rect">
            <a:avLst/>
          </a:prstGeom>
          <a:noFill/>
          <a:ln w="9525">
            <a:noFill/>
            <a:round/>
            <a:headEnd/>
            <a:tailEnd/>
          </a:ln>
        </p:spPr>
        <p:txBody>
          <a:bodyPr wrap="none" anchor="ctr">
            <a:prstTxWarp prst="textNoShape">
              <a:avLst/>
            </a:prstTxWarp>
          </a:bodyPr>
          <a:lstStyle/>
          <a:p>
            <a:endParaRPr lang="en-US"/>
          </a:p>
        </p:txBody>
      </p:sp>
      <p:pic>
        <p:nvPicPr>
          <p:cNvPr id="174086" name="Picture 5"/>
          <p:cNvPicPr>
            <a:picLocks noChangeAspect="1" noChangeArrowheads="1"/>
          </p:cNvPicPr>
          <p:nvPr/>
        </p:nvPicPr>
        <p:blipFill>
          <a:blip r:embed="rId3"/>
          <a:srcRect/>
          <a:stretch>
            <a:fillRect/>
          </a:stretch>
        </p:blipFill>
        <p:spPr bwMode="auto">
          <a:xfrm>
            <a:off x="152400" y="827088"/>
            <a:ext cx="8839200" cy="60309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76131"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76132"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866870D-70E9-484F-A0DC-7FCA9752B027}"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99"/>
              </a:solidFill>
              <a:latin typeface="Gill Sans" pitchFamily="4" charset="0"/>
            </a:endParaRPr>
          </a:p>
        </p:txBody>
      </p:sp>
      <p:sp>
        <p:nvSpPr>
          <p:cNvPr id="176133"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pic>
        <p:nvPicPr>
          <p:cNvPr id="176134" name="Picture 5"/>
          <p:cNvPicPr>
            <a:picLocks noChangeAspect="1" noChangeArrowheads="1"/>
          </p:cNvPicPr>
          <p:nvPr/>
        </p:nvPicPr>
        <p:blipFill>
          <a:blip r:embed="rId3"/>
          <a:srcRect/>
          <a:stretch>
            <a:fillRect/>
          </a:stretch>
        </p:blipFill>
        <p:spPr bwMode="auto">
          <a:xfrm>
            <a:off x="-244740" y="524364"/>
            <a:ext cx="4114800" cy="987425"/>
          </a:xfrm>
          <a:prstGeom prst="rect">
            <a:avLst/>
          </a:prstGeom>
          <a:noFill/>
          <a:ln w="9525">
            <a:noFill/>
            <a:round/>
            <a:headEnd/>
            <a:tailEnd/>
          </a:ln>
        </p:spPr>
      </p:pic>
      <p:sp>
        <p:nvSpPr>
          <p:cNvPr id="176135" name="Text Box 6"/>
          <p:cNvSpPr txBox="1">
            <a:spLocks noChangeArrowheads="1"/>
          </p:cNvSpPr>
          <p:nvPr/>
        </p:nvSpPr>
        <p:spPr bwMode="auto">
          <a:xfrm>
            <a:off x="152400" y="1524000"/>
            <a:ext cx="8839200" cy="5486400"/>
          </a:xfrm>
          <a:prstGeom prst="rect">
            <a:avLst/>
          </a:prstGeom>
          <a:noFill/>
          <a:ln w="9525">
            <a:noFill/>
            <a:round/>
            <a:headEnd/>
            <a:tailEnd/>
          </a:ln>
        </p:spPr>
        <p:txBody>
          <a:bodyPr lIns="90000" tIns="45000" rIns="90000" bIns="45000">
            <a:prstTxWarp prst="textNoShape">
              <a:avLst/>
            </a:prstTxWarp>
          </a:bodyPr>
          <a:lstStyle/>
          <a:p>
            <a:pPr eaLnBrk="1" hangingPunct="1">
              <a:lnSpc>
                <a:spcPct val="87000"/>
              </a:lnSpc>
              <a:spcBef>
                <a:spcPts val="600"/>
              </a:spcBef>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000000"/>
                </a:solidFill>
                <a:latin typeface="Gill Sans MT"/>
                <a:cs typeface="Gill Sans MT"/>
              </a:rPr>
              <a:t>Splatalogue was created to satisfy </a:t>
            </a:r>
            <a:r>
              <a:rPr lang="en-GB" sz="1800" dirty="0" err="1">
                <a:solidFill>
                  <a:srgbClr val="000000"/>
                </a:solidFill>
                <a:latin typeface="Gill Sans MT"/>
                <a:cs typeface="Gill Sans MT"/>
              </a:rPr>
              <a:t>ALMA’s</a:t>
            </a:r>
            <a:r>
              <a:rPr lang="en-GB" sz="1800" dirty="0">
                <a:solidFill>
                  <a:srgbClr val="000000"/>
                </a:solidFill>
                <a:latin typeface="Gill Sans MT"/>
                <a:cs typeface="Gill Sans MT"/>
              </a:rPr>
              <a:t> need to have an up-to-date and complete spectral line database</a:t>
            </a:r>
          </a:p>
          <a:p>
            <a:pPr eaLnBrk="1" hangingPunct="1">
              <a:lnSpc>
                <a:spcPct val="87000"/>
              </a:lnSpc>
              <a:spcBef>
                <a:spcPts val="600"/>
              </a:spcBef>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endParaRPr lang="en-GB" sz="1800" dirty="0">
              <a:solidFill>
                <a:srgbClr val="000000"/>
              </a:solidFill>
              <a:latin typeface="Gill Sans MT"/>
              <a:cs typeface="Gill Sans MT"/>
            </a:endParaRPr>
          </a:p>
          <a:p>
            <a:pPr eaLnBrk="1" hangingPunct="1">
              <a:lnSpc>
                <a:spcPct val="87000"/>
              </a:lnSpc>
              <a:spcBef>
                <a:spcPts val="600"/>
              </a:spcBef>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000000"/>
                </a:solidFill>
                <a:latin typeface="Gill Sans MT"/>
                <a:cs typeface="Gill Sans MT"/>
              </a:rPr>
              <a:t>Until now most observatory software included only a single </a:t>
            </a:r>
            <a:r>
              <a:rPr lang="en-GB" sz="1800" dirty="0" err="1">
                <a:solidFill>
                  <a:srgbClr val="000000"/>
                </a:solidFill>
                <a:latin typeface="Gill Sans MT"/>
                <a:cs typeface="Gill Sans MT"/>
              </a:rPr>
              <a:t>catalog</a:t>
            </a:r>
            <a:r>
              <a:rPr lang="en-GB" sz="1800" dirty="0">
                <a:solidFill>
                  <a:srgbClr val="000000"/>
                </a:solidFill>
                <a:latin typeface="Gill Sans MT"/>
                <a:cs typeface="Gill Sans MT"/>
              </a:rPr>
              <a:t> or ad hoc line list into their:</a:t>
            </a:r>
          </a:p>
          <a:p>
            <a:pPr lvl="2" eaLnBrk="1" hangingPunct="1">
              <a:lnSpc>
                <a:spcPct val="87000"/>
              </a:lnSpc>
              <a:spcBef>
                <a:spcPts val="600"/>
              </a:spcBef>
              <a:buFont typeface="Arial" pitchFamily="4" charset="0"/>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000000"/>
                </a:solidFill>
                <a:latin typeface="Gill Sans MT"/>
                <a:cs typeface="Gill Sans MT"/>
              </a:rPr>
              <a:t>Observing tool</a:t>
            </a:r>
          </a:p>
          <a:p>
            <a:pPr lvl="2" eaLnBrk="1" hangingPunct="1">
              <a:lnSpc>
                <a:spcPct val="87000"/>
              </a:lnSpc>
              <a:spcBef>
                <a:spcPts val="600"/>
              </a:spcBef>
              <a:buFont typeface="Arial" pitchFamily="4" charset="0"/>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000000"/>
                </a:solidFill>
                <a:latin typeface="Gill Sans MT"/>
                <a:cs typeface="Gill Sans MT"/>
              </a:rPr>
              <a:t>Proposal tool</a:t>
            </a:r>
          </a:p>
          <a:p>
            <a:pPr lvl="2" eaLnBrk="1" hangingPunct="1">
              <a:lnSpc>
                <a:spcPct val="87000"/>
              </a:lnSpc>
              <a:spcBef>
                <a:spcPts val="600"/>
              </a:spcBef>
              <a:buFont typeface="Arial" pitchFamily="4" charset="0"/>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000000"/>
                </a:solidFill>
                <a:latin typeface="Gill Sans MT"/>
                <a:cs typeface="Gill Sans MT"/>
              </a:rPr>
              <a:t>Data reduction </a:t>
            </a:r>
            <a:r>
              <a:rPr lang="en-GB" sz="1800" dirty="0" err="1">
                <a:solidFill>
                  <a:srgbClr val="000000"/>
                </a:solidFill>
                <a:latin typeface="Gill Sans MT"/>
                <a:cs typeface="Gill Sans MT"/>
              </a:rPr>
              <a:t>tool(s</a:t>
            </a:r>
            <a:r>
              <a:rPr lang="en-GB" sz="1800" dirty="0">
                <a:solidFill>
                  <a:srgbClr val="000000"/>
                </a:solidFill>
                <a:latin typeface="Gill Sans MT"/>
                <a:cs typeface="Gill Sans MT"/>
              </a:rPr>
              <a:t>)</a:t>
            </a:r>
          </a:p>
          <a:p>
            <a:pPr lvl="2" eaLnBrk="1" hangingPunct="1">
              <a:lnSpc>
                <a:spcPct val="87000"/>
              </a:lnSpc>
              <a:spcBef>
                <a:spcPts val="600"/>
              </a:spcBef>
              <a:buFont typeface="Arial" pitchFamily="4" charset="0"/>
              <a:buNone/>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endParaRPr lang="en-GB" sz="1800" dirty="0">
              <a:solidFill>
                <a:srgbClr val="000000"/>
              </a:solidFill>
              <a:latin typeface="Gill Sans MT"/>
              <a:cs typeface="Gill Sans MT"/>
            </a:endParaRPr>
          </a:p>
          <a:p>
            <a:pPr eaLnBrk="1" hangingPunct="1">
              <a:lnSpc>
                <a:spcPct val="87000"/>
              </a:lnSpc>
              <a:spcBef>
                <a:spcPts val="600"/>
              </a:spcBef>
              <a:buClrTx/>
              <a:buSzTx/>
              <a:buFontTx/>
              <a:buNone/>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000000"/>
                </a:solidFill>
                <a:latin typeface="Gill Sans MT"/>
                <a:cs typeface="Gill Sans MT"/>
              </a:rPr>
              <a:t>This is problematic because there are pros and cons associated with each individual list and moreover, these observatory line lists were almost never updated (e.g. BIMA) – a situation that ALMA cannot afford to follow</a:t>
            </a:r>
          </a:p>
          <a:p>
            <a:pPr eaLnBrk="1" hangingPunct="1">
              <a:lnSpc>
                <a:spcPct val="87000"/>
              </a:lnSpc>
              <a:spcBef>
                <a:spcPts val="600"/>
              </a:spcBef>
              <a:buClrTx/>
              <a:buSzTx/>
              <a:buFontTx/>
              <a:buNone/>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endParaRPr lang="en-GB" sz="1800" dirty="0">
              <a:solidFill>
                <a:srgbClr val="000000"/>
              </a:solidFill>
              <a:latin typeface="Gill Sans MT"/>
              <a:cs typeface="Gill Sans MT"/>
            </a:endParaRPr>
          </a:p>
          <a:p>
            <a:pPr eaLnBrk="1" hangingPunct="1">
              <a:lnSpc>
                <a:spcPct val="87000"/>
              </a:lnSpc>
              <a:spcBef>
                <a:spcPts val="600"/>
              </a:spcBef>
              <a:buClrTx/>
              <a:buSzTx/>
              <a:buFontTx/>
              <a:buNone/>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sz="1800" dirty="0">
                <a:solidFill>
                  <a:srgbClr val="3333CC"/>
                </a:solidFill>
                <a:latin typeface="Gill Sans MT"/>
                <a:cs typeface="Gill Sans MT"/>
              </a:rPr>
              <a:t>Our goal is to include all of the standard </a:t>
            </a:r>
            <a:r>
              <a:rPr lang="en-GB" sz="1800" dirty="0" err="1">
                <a:solidFill>
                  <a:srgbClr val="3333CC"/>
                </a:solidFill>
                <a:latin typeface="Gill Sans MT"/>
                <a:cs typeface="Gill Sans MT"/>
              </a:rPr>
              <a:t>catalogs</a:t>
            </a:r>
            <a:r>
              <a:rPr lang="en-GB" sz="1800" dirty="0">
                <a:solidFill>
                  <a:srgbClr val="3333CC"/>
                </a:solidFill>
                <a:latin typeface="Gill Sans MT"/>
                <a:cs typeface="Gill Sans MT"/>
              </a:rPr>
              <a:t> (i.e. JPL, CDMS) plus others from around the world (i.e. </a:t>
            </a:r>
            <a:r>
              <a:rPr lang="en-GB" sz="1800" dirty="0" err="1">
                <a:solidFill>
                  <a:srgbClr val="3333CC"/>
                </a:solidFill>
                <a:latin typeface="Gill Sans MT"/>
                <a:cs typeface="Gill Sans MT"/>
              </a:rPr>
              <a:t>ToyaMA</a:t>
            </a:r>
            <a:r>
              <a:rPr lang="en-GB" sz="1800" dirty="0">
                <a:solidFill>
                  <a:srgbClr val="3333CC"/>
                </a:solidFill>
                <a:latin typeface="Gill Sans MT"/>
                <a:cs typeface="Gill Sans MT"/>
              </a:rPr>
              <a:t>, SLAIM, OSU), and also recombination and atomic lines</a:t>
            </a:r>
          </a:p>
          <a:p>
            <a:pPr eaLnBrk="1" hangingPunct="1">
              <a:lnSpc>
                <a:spcPct val="87000"/>
              </a:lnSpc>
              <a:spcBef>
                <a:spcPts val="600"/>
              </a:spcBef>
              <a:buClrTx/>
              <a:buSzTx/>
              <a:buFontTx/>
              <a:buNone/>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endParaRPr lang="en-GB" sz="1800" dirty="0">
              <a:solidFill>
                <a:srgbClr val="3333CC"/>
              </a:solidFill>
              <a:latin typeface="Gill Sans MT"/>
              <a:cs typeface="Gill Sans MT"/>
            </a:endParaRPr>
          </a:p>
        </p:txBody>
      </p:sp>
      <p:sp>
        <p:nvSpPr>
          <p:cNvPr id="27655" name="Rectangle 7"/>
          <p:cNvSpPr>
            <a:spLocks noChangeArrowheads="1"/>
          </p:cNvSpPr>
          <p:nvPr/>
        </p:nvSpPr>
        <p:spPr bwMode="auto">
          <a:xfrm>
            <a:off x="104775" y="76200"/>
            <a:ext cx="180975" cy="463550"/>
          </a:xfrm>
          <a:prstGeom prst="rect">
            <a:avLst/>
          </a:prstGeom>
          <a:noFill/>
          <a:ln w="9525">
            <a:noFill/>
            <a:round/>
            <a:headEnd/>
            <a:tailEnd/>
          </a:ln>
          <a:effectLst/>
        </p:spPr>
        <p:txBody>
          <a:bodyPr wrap="none"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b="0" i="0" dirty="0">
              <a:solidFill>
                <a:srgbClr val="990033"/>
              </a:solidFill>
              <a:effectLst>
                <a:outerShdw blurRad="38100" dist="38100" dir="2700000" algn="tl">
                  <a:srgbClr val="DDDDDD"/>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78179"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78180"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1E54AAB-EF0A-C84F-98E9-1CBE945B82C7}"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99"/>
              </a:solidFill>
              <a:latin typeface="Gill Sans" pitchFamily="4" charset="0"/>
            </a:endParaRPr>
          </a:p>
        </p:txBody>
      </p:sp>
      <p:sp>
        <p:nvSpPr>
          <p:cNvPr id="178181"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pic>
        <p:nvPicPr>
          <p:cNvPr id="178182" name="Picture 5"/>
          <p:cNvPicPr>
            <a:picLocks noChangeAspect="1" noChangeArrowheads="1"/>
          </p:cNvPicPr>
          <p:nvPr/>
        </p:nvPicPr>
        <p:blipFill>
          <a:blip r:embed="rId3"/>
          <a:srcRect/>
          <a:stretch>
            <a:fillRect/>
          </a:stretch>
        </p:blipFill>
        <p:spPr bwMode="auto">
          <a:xfrm>
            <a:off x="0" y="685800"/>
            <a:ext cx="9144000" cy="6172200"/>
          </a:xfrm>
          <a:prstGeom prst="rect">
            <a:avLst/>
          </a:prstGeom>
          <a:noFill/>
          <a:ln w="9525">
            <a:noFill/>
            <a:round/>
            <a:headEnd/>
            <a:tailEnd/>
          </a:ln>
        </p:spPr>
      </p:pic>
      <p:sp>
        <p:nvSpPr>
          <p:cNvPr id="28678" name="Rectangle 6"/>
          <p:cNvSpPr>
            <a:spLocks noChangeArrowheads="1"/>
          </p:cNvSpPr>
          <p:nvPr/>
        </p:nvSpPr>
        <p:spPr bwMode="auto">
          <a:xfrm>
            <a:off x="107950" y="4763"/>
            <a:ext cx="4415414" cy="525401"/>
          </a:xfrm>
          <a:prstGeom prst="rect">
            <a:avLst/>
          </a:prstGeom>
          <a:noFill/>
          <a:ln w="9525">
            <a:noFill/>
            <a:round/>
            <a:headEnd/>
            <a:tailEnd/>
          </a:ln>
          <a:effectLst/>
        </p:spPr>
        <p:txBody>
          <a:bodyPr wrap="none"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a:solidFill>
                  <a:srgbClr val="990033"/>
                </a:solidFill>
                <a:effectLst>
                  <a:outerShdw blurRad="38100" dist="38100" dir="2700000" algn="tl">
                    <a:srgbClr val="DDDDDD"/>
                  </a:outerShdw>
                </a:effectLst>
                <a:latin typeface="Gill Sans MT"/>
                <a:cs typeface="Gill Sans MT"/>
              </a:rPr>
              <a:t>What else you got for us</a:t>
            </a:r>
            <a:r>
              <a:rPr lang="en-US" sz="2800" b="1" dirty="0" smtClean="0">
                <a:solidFill>
                  <a:srgbClr val="990033"/>
                </a:solidFill>
                <a:effectLst>
                  <a:outerShdw blurRad="38100" dist="38100" dir="2700000" algn="tl">
                    <a:srgbClr val="DDDDDD"/>
                  </a:outerShdw>
                </a:effectLst>
                <a:latin typeface="Gill Sans MT"/>
                <a:cs typeface="Gill Sans MT"/>
              </a:rPr>
              <a:t>?</a:t>
            </a:r>
            <a:endParaRPr lang="en-US" sz="2800" b="1" dirty="0">
              <a:solidFill>
                <a:srgbClr val="990033"/>
              </a:solidFill>
              <a:effectLst>
                <a:outerShdw blurRad="38100" dist="38100" dir="2700000" algn="tl">
                  <a:srgbClr val="DDDDDD"/>
                </a:outerShdw>
              </a:effectLst>
              <a:latin typeface="Gill Sans MT"/>
              <a:cs typeface="Gill Sans M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80227"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80228"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71153AB-2C5D-9F46-B0BC-0D23EC4D93A6}"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200">
              <a:solidFill>
                <a:srgbClr val="000099"/>
              </a:solidFill>
              <a:latin typeface="Gill Sans" pitchFamily="4" charset="0"/>
            </a:endParaRPr>
          </a:p>
        </p:txBody>
      </p:sp>
      <p:sp>
        <p:nvSpPr>
          <p:cNvPr id="180229"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pic>
        <p:nvPicPr>
          <p:cNvPr id="180230" name="Picture 5"/>
          <p:cNvPicPr>
            <a:picLocks noChangeAspect="1" noChangeArrowheads="1"/>
          </p:cNvPicPr>
          <p:nvPr/>
        </p:nvPicPr>
        <p:blipFill>
          <a:blip r:embed="rId3"/>
          <a:srcRect/>
          <a:stretch>
            <a:fillRect/>
          </a:stretch>
        </p:blipFill>
        <p:spPr bwMode="auto">
          <a:xfrm>
            <a:off x="0" y="0"/>
            <a:ext cx="5715000" cy="1371600"/>
          </a:xfrm>
          <a:prstGeom prst="rect">
            <a:avLst/>
          </a:prstGeom>
          <a:noFill/>
          <a:ln w="9525">
            <a:noFill/>
            <a:round/>
            <a:headEnd/>
            <a:tailEnd/>
          </a:ln>
        </p:spPr>
      </p:pic>
      <p:pic>
        <p:nvPicPr>
          <p:cNvPr id="180231" name="Picture 6"/>
          <p:cNvPicPr>
            <a:picLocks noChangeAspect="1" noChangeArrowheads="1"/>
          </p:cNvPicPr>
          <p:nvPr/>
        </p:nvPicPr>
        <p:blipFill>
          <a:blip r:embed="rId4"/>
          <a:srcRect/>
          <a:stretch>
            <a:fillRect/>
          </a:stretch>
        </p:blipFill>
        <p:spPr bwMode="auto">
          <a:xfrm>
            <a:off x="0" y="1501775"/>
            <a:ext cx="4572000" cy="4213225"/>
          </a:xfrm>
          <a:prstGeom prst="rect">
            <a:avLst/>
          </a:prstGeom>
          <a:noFill/>
          <a:ln w="9525">
            <a:noFill/>
            <a:round/>
            <a:headEnd/>
            <a:tailEnd/>
          </a:ln>
        </p:spPr>
      </p:pic>
      <p:sp>
        <p:nvSpPr>
          <p:cNvPr id="180232" name="Line 7"/>
          <p:cNvSpPr>
            <a:spLocks noChangeShapeType="1"/>
          </p:cNvSpPr>
          <p:nvPr/>
        </p:nvSpPr>
        <p:spPr bwMode="auto">
          <a:xfrm flipH="1">
            <a:off x="3652838" y="2057400"/>
            <a:ext cx="2295525" cy="685800"/>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
        <p:nvSpPr>
          <p:cNvPr id="29704" name="Text Box 8"/>
          <p:cNvSpPr txBox="1">
            <a:spLocks noChangeArrowheads="1"/>
          </p:cNvSpPr>
          <p:nvPr/>
        </p:nvSpPr>
        <p:spPr bwMode="auto">
          <a:xfrm>
            <a:off x="5943600" y="1600200"/>
            <a:ext cx="2190750" cy="763588"/>
          </a:xfrm>
          <a:prstGeom prst="rect">
            <a:avLst/>
          </a:prstGeom>
          <a:noFill/>
          <a:ln w="9525">
            <a:noFill/>
            <a:round/>
            <a:headEnd/>
            <a:tailEnd/>
          </a:ln>
          <a:effectLst/>
        </p:spPr>
        <p:txBody>
          <a:bodyPr lIns="90000" tIns="45000" rIns="90000" bIns="45000">
            <a:prstTxWarp prst="textNoShape">
              <a:avLst/>
            </a:prstTxWarp>
          </a:bodyPr>
          <a:lstStyle/>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99"/>
                </a:solidFill>
                <a:effectLst>
                  <a:outerShdw blurRad="38100" dist="38100" dir="2700000" algn="tl">
                    <a:srgbClr val="DDDDDD"/>
                  </a:outerShdw>
                </a:effectLst>
                <a:latin typeface="Gill Sans MT" pitchFamily="4" charset="-18"/>
              </a:rPr>
              <a:t>BLUE</a:t>
            </a:r>
          </a:p>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99"/>
                </a:solidFill>
                <a:latin typeface="Gill Sans MT" pitchFamily="4" charset="-18"/>
              </a:rPr>
              <a:t>(atmospheric)</a:t>
            </a:r>
          </a:p>
        </p:txBody>
      </p:sp>
      <p:sp>
        <p:nvSpPr>
          <p:cNvPr id="29705" name="Text Box 9"/>
          <p:cNvSpPr txBox="1">
            <a:spLocks noChangeArrowheads="1"/>
          </p:cNvSpPr>
          <p:nvPr/>
        </p:nvSpPr>
        <p:spPr bwMode="auto">
          <a:xfrm>
            <a:off x="5943600" y="2665413"/>
            <a:ext cx="2190750" cy="763587"/>
          </a:xfrm>
          <a:prstGeom prst="rect">
            <a:avLst/>
          </a:prstGeom>
          <a:noFill/>
          <a:ln w="9525">
            <a:noFill/>
            <a:round/>
            <a:headEnd/>
            <a:tailEnd/>
          </a:ln>
          <a:effectLst/>
        </p:spPr>
        <p:txBody>
          <a:bodyPr lIns="90000" tIns="45000" rIns="90000" bIns="45000">
            <a:prstTxWarp prst="textNoShape">
              <a:avLst/>
            </a:prstTxWarp>
          </a:bodyPr>
          <a:lstStyle/>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a:solidFill>
                  <a:srgbClr val="FF0000"/>
                </a:solidFill>
                <a:effectLst>
                  <a:outerShdw blurRad="38100" dist="38100" dir="2700000" algn="tl">
                    <a:srgbClr val="DDDDDD"/>
                  </a:outerShdw>
                </a:effectLst>
                <a:latin typeface="Gill Sans MT" pitchFamily="4" charset="-18"/>
              </a:rPr>
              <a:t>RED</a:t>
            </a:r>
          </a:p>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a:solidFill>
                  <a:srgbClr val="FF0000"/>
                </a:solidFill>
                <a:latin typeface="Gill Sans MT" pitchFamily="4" charset="-18"/>
              </a:rPr>
              <a:t>(possible)</a:t>
            </a:r>
          </a:p>
        </p:txBody>
      </p:sp>
      <p:sp>
        <p:nvSpPr>
          <p:cNvPr id="29706" name="Text Box 10"/>
          <p:cNvSpPr txBox="1">
            <a:spLocks noChangeArrowheads="1"/>
          </p:cNvSpPr>
          <p:nvPr/>
        </p:nvSpPr>
        <p:spPr bwMode="auto">
          <a:xfrm>
            <a:off x="5943600" y="4572000"/>
            <a:ext cx="2190750" cy="763588"/>
          </a:xfrm>
          <a:prstGeom prst="rect">
            <a:avLst/>
          </a:prstGeom>
          <a:noFill/>
          <a:ln w="9525">
            <a:noFill/>
            <a:round/>
            <a:headEnd/>
            <a:tailEnd/>
          </a:ln>
          <a:effectLst/>
        </p:spPr>
        <p:txBody>
          <a:bodyPr lIns="90000" tIns="45000" rIns="90000" bIns="45000">
            <a:prstTxWarp prst="textNoShape">
              <a:avLst/>
            </a:prstTxWarp>
          </a:bodyPr>
          <a:lstStyle/>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a:solidFill>
                  <a:srgbClr val="008000"/>
                </a:solidFill>
                <a:effectLst>
                  <a:outerShdw blurRad="38100" dist="38100" dir="2700000" algn="tl">
                    <a:srgbClr val="DDDDDD"/>
                  </a:outerShdw>
                </a:effectLst>
                <a:latin typeface="Gill Sans MT" pitchFamily="4" charset="-18"/>
              </a:rPr>
              <a:t>GREEN</a:t>
            </a:r>
          </a:p>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a:solidFill>
                  <a:srgbClr val="008000"/>
                </a:solidFill>
                <a:latin typeface="Gill Sans MT" pitchFamily="4" charset="-18"/>
              </a:rPr>
              <a:t>(probable)</a:t>
            </a:r>
          </a:p>
        </p:txBody>
      </p:sp>
      <p:sp>
        <p:nvSpPr>
          <p:cNvPr id="29707" name="Text Box 11"/>
          <p:cNvSpPr txBox="1">
            <a:spLocks noChangeArrowheads="1"/>
          </p:cNvSpPr>
          <p:nvPr/>
        </p:nvSpPr>
        <p:spPr bwMode="auto">
          <a:xfrm>
            <a:off x="5943600" y="3579813"/>
            <a:ext cx="2190750" cy="763587"/>
          </a:xfrm>
          <a:prstGeom prst="rect">
            <a:avLst/>
          </a:prstGeom>
          <a:noFill/>
          <a:ln w="9525">
            <a:noFill/>
            <a:round/>
            <a:headEnd/>
            <a:tailEnd/>
          </a:ln>
          <a:effectLst/>
        </p:spPr>
        <p:txBody>
          <a:bodyPr lIns="90000" tIns="45000" rIns="90000" bIns="45000">
            <a:prstTxWarp prst="textNoShape">
              <a:avLst/>
            </a:prstTxWarp>
          </a:bodyPr>
          <a:lstStyle/>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a:solidFill>
                  <a:srgbClr val="000000"/>
                </a:solidFill>
                <a:effectLst>
                  <a:outerShdw blurRad="38100" dist="38100" dir="2700000" algn="tl">
                    <a:srgbClr val="DDDDDD"/>
                  </a:outerShdw>
                </a:effectLst>
                <a:latin typeface="Gill Sans MT" pitchFamily="4" charset="-18"/>
              </a:rPr>
              <a:t>WHITE</a:t>
            </a:r>
          </a:p>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a:solidFill>
                  <a:srgbClr val="000000"/>
                </a:solidFill>
                <a:latin typeface="Gill Sans MT" pitchFamily="4" charset="-18"/>
              </a:rPr>
              <a:t>(known)</a:t>
            </a:r>
          </a:p>
        </p:txBody>
      </p:sp>
      <p:sp>
        <p:nvSpPr>
          <p:cNvPr id="180237" name="Line 12"/>
          <p:cNvSpPr>
            <a:spLocks noChangeShapeType="1"/>
          </p:cNvSpPr>
          <p:nvPr/>
        </p:nvSpPr>
        <p:spPr bwMode="auto">
          <a:xfrm flipH="1">
            <a:off x="3652838" y="2971800"/>
            <a:ext cx="2752725" cy="228600"/>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
        <p:nvSpPr>
          <p:cNvPr id="180238" name="Line 13"/>
          <p:cNvSpPr>
            <a:spLocks noChangeShapeType="1"/>
          </p:cNvSpPr>
          <p:nvPr/>
        </p:nvSpPr>
        <p:spPr bwMode="auto">
          <a:xfrm flipH="1" flipV="1">
            <a:off x="3652838" y="3810000"/>
            <a:ext cx="2752725" cy="80963"/>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
        <p:nvSpPr>
          <p:cNvPr id="180239" name="Line 14"/>
          <p:cNvSpPr>
            <a:spLocks noChangeShapeType="1"/>
          </p:cNvSpPr>
          <p:nvPr/>
        </p:nvSpPr>
        <p:spPr bwMode="auto">
          <a:xfrm flipH="1" flipV="1">
            <a:off x="3424238" y="4495800"/>
            <a:ext cx="2752725" cy="309563"/>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82275"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82276"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EFC2D2C-C1F3-3E42-952B-4E726C2D1246}"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sz="1200">
              <a:solidFill>
                <a:srgbClr val="000099"/>
              </a:solidFill>
              <a:latin typeface="Gill Sans" pitchFamily="4" charset="0"/>
            </a:endParaRPr>
          </a:p>
        </p:txBody>
      </p:sp>
      <p:sp>
        <p:nvSpPr>
          <p:cNvPr id="182277"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pic>
        <p:nvPicPr>
          <p:cNvPr id="182278" name="Picture 5"/>
          <p:cNvPicPr>
            <a:picLocks noChangeAspect="1" noChangeArrowheads="1"/>
          </p:cNvPicPr>
          <p:nvPr/>
        </p:nvPicPr>
        <p:blipFill>
          <a:blip r:embed="rId3"/>
          <a:srcRect/>
          <a:stretch>
            <a:fillRect/>
          </a:stretch>
        </p:blipFill>
        <p:spPr bwMode="auto">
          <a:xfrm>
            <a:off x="0" y="762000"/>
            <a:ext cx="9144000" cy="63055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457200" y="63514"/>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sz="4800" dirty="0" smtClean="0">
                <a:latin typeface="Gill Sans MT" pitchFamily="34" charset="0"/>
                <a:ea typeface="ＭＳ Ｐゴシック" pitchFamily="17" charset="-128"/>
                <a:cs typeface="GillSans" pitchFamily="48" charset="0"/>
              </a:rPr>
              <a:t>Preparing for ALMA</a:t>
            </a:r>
          </a:p>
        </p:txBody>
      </p:sp>
      <p:sp>
        <p:nvSpPr>
          <p:cNvPr id="15363" name="Subtitle 6"/>
          <p:cNvSpPr>
            <a:spLocks noGrp="1"/>
          </p:cNvSpPr>
          <p:nvPr>
            <p:ph type="subTitle" idx="1"/>
          </p:nvPr>
        </p:nvSpPr>
        <p:spPr bwMode="auto">
          <a:xfrm>
            <a:off x="457200" y="864826"/>
            <a:ext cx="6400800" cy="1752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i="1" dirty="0" smtClean="0">
                <a:latin typeface="Gill Sans MT" pitchFamily="34" charset="0"/>
                <a:ea typeface="ＭＳ Ｐゴシック" pitchFamily="17" charset="-128"/>
                <a:cs typeface="Gill Sans" pitchFamily="17" charset="0"/>
              </a:rPr>
              <a:t>http://</a:t>
            </a:r>
            <a:r>
              <a:rPr lang="en-US" sz="3200" b="1" i="1" dirty="0" err="1" smtClean="0">
                <a:latin typeface="Gill Sans MT" pitchFamily="34" charset="0"/>
                <a:ea typeface="ＭＳ Ｐゴシック" pitchFamily="17" charset="-128"/>
                <a:cs typeface="Gill Sans" pitchFamily="17" charset="0"/>
              </a:rPr>
              <a:t>science.nrao.edu</a:t>
            </a:r>
            <a:r>
              <a:rPr lang="en-US" sz="3200" b="1" i="1" dirty="0" smtClean="0">
                <a:latin typeface="Gill Sans MT" pitchFamily="34" charset="0"/>
                <a:ea typeface="ＭＳ Ｐゴシック" pitchFamily="17" charset="-128"/>
                <a:cs typeface="Gill Sans" pitchFamily="17" charset="0"/>
              </a:rPr>
              <a:t>/alma</a:t>
            </a:r>
          </a:p>
        </p:txBody>
      </p:sp>
      <p:sp>
        <p:nvSpPr>
          <p:cNvPr id="15364" name="Text Placeholder 7"/>
          <p:cNvSpPr>
            <a:spLocks noGrp="1"/>
          </p:cNvSpPr>
          <p:nvPr>
            <p:ph type="body" sz="quarter" idx="13"/>
          </p:nvPr>
        </p:nvSpPr>
        <p:spPr bwMode="auto">
          <a:xfrm>
            <a:off x="457200" y="4343400"/>
            <a:ext cx="6019800" cy="6858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r>
              <a:rPr lang="en-US" dirty="0" smtClean="0">
                <a:latin typeface="Gill Sans MT" pitchFamily="34" charset="0"/>
                <a:ea typeface="ＭＳ Ｐゴシック" pitchFamily="17" charset="-128"/>
                <a:cs typeface="Gill Sans" pitchFamily="17" charset="0"/>
              </a:rPr>
              <a:t>National Radio Astronomy Observatory</a:t>
            </a: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solidFill>
                  <a:srgbClr val="800000"/>
                </a:solidFill>
                <a:latin typeface="Gill Sans MT" pitchFamily="34" charset="0"/>
                <a:ea typeface="ＭＳ Ｐゴシック" pitchFamily="17" charset="-128"/>
                <a:cs typeface="Gill Sans" pitchFamily="17" charset="0"/>
              </a:rPr>
              <a:t>North America ALMA Science Center</a:t>
            </a:r>
          </a:p>
          <a:p>
            <a:pPr marL="0" indent="0"/>
            <a:r>
              <a:rPr lang="en-US" sz="1800" dirty="0" smtClean="0">
                <a:solidFill>
                  <a:srgbClr val="000090"/>
                </a:solidFill>
                <a:latin typeface="Gill Sans MT" pitchFamily="34" charset="0"/>
                <a:ea typeface="ＭＳ Ｐゴシック" pitchFamily="17" charset="-128"/>
                <a:cs typeface="Gill Sans" pitchFamily="17" charset="0"/>
              </a:rPr>
              <a:t>Charlottesville, Virginia 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84323"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84324"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C85F0E5-D501-AF46-B918-AD8396998117}"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200">
              <a:solidFill>
                <a:srgbClr val="000099"/>
              </a:solidFill>
              <a:latin typeface="Gill Sans" pitchFamily="4" charset="0"/>
            </a:endParaRPr>
          </a:p>
        </p:txBody>
      </p:sp>
      <p:sp>
        <p:nvSpPr>
          <p:cNvPr id="184325"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pic>
        <p:nvPicPr>
          <p:cNvPr id="184326" name="Picture 5"/>
          <p:cNvPicPr>
            <a:picLocks noChangeAspect="1" noChangeArrowheads="1"/>
          </p:cNvPicPr>
          <p:nvPr/>
        </p:nvPicPr>
        <p:blipFill>
          <a:blip r:embed="rId3"/>
          <a:srcRect/>
          <a:stretch>
            <a:fillRect/>
          </a:stretch>
        </p:blipFill>
        <p:spPr bwMode="auto">
          <a:xfrm>
            <a:off x="0" y="0"/>
            <a:ext cx="5715000" cy="1371600"/>
          </a:xfrm>
          <a:prstGeom prst="rect">
            <a:avLst/>
          </a:prstGeom>
          <a:noFill/>
          <a:ln w="9525">
            <a:noFill/>
            <a:round/>
            <a:headEnd/>
            <a:tailEnd/>
          </a:ln>
        </p:spPr>
      </p:pic>
      <p:sp>
        <p:nvSpPr>
          <p:cNvPr id="184327" name="Text Box 6"/>
          <p:cNvSpPr txBox="1">
            <a:spLocks noChangeArrowheads="1"/>
          </p:cNvSpPr>
          <p:nvPr/>
        </p:nvSpPr>
        <p:spPr bwMode="auto">
          <a:xfrm>
            <a:off x="914400" y="1371600"/>
            <a:ext cx="7772400" cy="685800"/>
          </a:xfrm>
          <a:prstGeom prst="rect">
            <a:avLst/>
          </a:prstGeom>
          <a:noFill/>
          <a:ln w="9525">
            <a:noFill/>
            <a:round/>
            <a:headEnd/>
            <a:tailEnd/>
          </a:ln>
        </p:spPr>
        <p:txBody>
          <a:bodyPr lIns="0" tIns="0" rIns="0" bIns="0" anchor="ctr">
            <a:prstTxWarp prst="textNoShape">
              <a:avLst/>
            </a:prstTxWarp>
          </a:bodyPr>
          <a:lstStyle/>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800000"/>
                </a:solidFill>
                <a:latin typeface="Gill Sans MT"/>
                <a:cs typeface="Gill Sans MT"/>
              </a:rPr>
              <a:t>Note how Splatalogue reports the quantum numbers</a:t>
            </a:r>
          </a:p>
        </p:txBody>
      </p:sp>
      <p:pic>
        <p:nvPicPr>
          <p:cNvPr id="184328" name="Picture 7"/>
          <p:cNvPicPr>
            <a:picLocks noChangeAspect="1" noChangeArrowheads="1"/>
          </p:cNvPicPr>
          <p:nvPr/>
        </p:nvPicPr>
        <p:blipFill>
          <a:blip r:embed="rId4"/>
          <a:srcRect/>
          <a:stretch>
            <a:fillRect/>
          </a:stretch>
        </p:blipFill>
        <p:spPr bwMode="auto">
          <a:xfrm>
            <a:off x="0" y="2516188"/>
            <a:ext cx="9144000" cy="3276600"/>
          </a:xfrm>
          <a:prstGeom prst="rect">
            <a:avLst/>
          </a:prstGeom>
          <a:noFill/>
          <a:ln w="9525">
            <a:noFill/>
            <a:round/>
            <a:headEnd/>
            <a:tailEnd/>
          </a:ln>
        </p:spPr>
      </p:pic>
      <p:sp>
        <p:nvSpPr>
          <p:cNvPr id="184329" name="Line 8"/>
          <p:cNvSpPr>
            <a:spLocks noChangeShapeType="1"/>
          </p:cNvSpPr>
          <p:nvPr/>
        </p:nvSpPr>
        <p:spPr bwMode="auto">
          <a:xfrm>
            <a:off x="5257800" y="2057400"/>
            <a:ext cx="914400" cy="914400"/>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
        <p:nvSpPr>
          <p:cNvPr id="184330" name="Line 9"/>
          <p:cNvSpPr>
            <a:spLocks noChangeShapeType="1"/>
          </p:cNvSpPr>
          <p:nvPr/>
        </p:nvSpPr>
        <p:spPr bwMode="auto">
          <a:xfrm>
            <a:off x="4343400" y="2057400"/>
            <a:ext cx="1588" cy="1143000"/>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
        <p:nvSpPr>
          <p:cNvPr id="184331" name="Line 10"/>
          <p:cNvSpPr>
            <a:spLocks noChangeShapeType="1"/>
          </p:cNvSpPr>
          <p:nvPr/>
        </p:nvSpPr>
        <p:spPr bwMode="auto">
          <a:xfrm flipH="1">
            <a:off x="223838" y="2514600"/>
            <a:ext cx="466725" cy="914400"/>
          </a:xfrm>
          <a:prstGeom prst="line">
            <a:avLst/>
          </a:prstGeom>
          <a:noFill/>
          <a:ln w="36720">
            <a:solidFill>
              <a:srgbClr val="000000"/>
            </a:solidFill>
            <a:miter lim="800000"/>
            <a:headEnd/>
            <a:tailEnd type="triangle" w="med" len="med"/>
          </a:ln>
        </p:spPr>
        <p:txBody>
          <a:bodyPr>
            <a:prstTxWarp prst="textNoShape">
              <a:avLst/>
            </a:prstTxWarp>
          </a:bodyPr>
          <a:lstStyle/>
          <a:p>
            <a:endParaRPr lang="en-US"/>
          </a:p>
        </p:txBody>
      </p:sp>
      <p:sp>
        <p:nvSpPr>
          <p:cNvPr id="184332" name="Text Box 11"/>
          <p:cNvSpPr txBox="1">
            <a:spLocks noChangeArrowheads="1"/>
          </p:cNvSpPr>
          <p:nvPr/>
        </p:nvSpPr>
        <p:spPr bwMode="auto">
          <a:xfrm>
            <a:off x="0" y="2057400"/>
            <a:ext cx="2743200" cy="685800"/>
          </a:xfrm>
          <a:prstGeom prst="rect">
            <a:avLst/>
          </a:prstGeom>
          <a:noFill/>
          <a:ln w="9525">
            <a:noFill/>
            <a:round/>
            <a:headEnd/>
            <a:tailEnd/>
          </a:ln>
        </p:spPr>
        <p:txBody>
          <a:bodyPr lIns="0" tIns="0" rIns="0" bIns="0" anchor="ctr">
            <a:prstTxWarp prst="textNoShape">
              <a:avLst/>
            </a:prstTxWarp>
          </a:bodyPr>
          <a:lstStyle/>
          <a:p>
            <a:pPr algn="ctr" eaLnBrk="1" hangingPunct="1">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800000"/>
                </a:solidFill>
                <a:latin typeface="Gill Sans MT" pitchFamily="4" charset="-18"/>
              </a:rPr>
              <a:t>“Click on” the chemical formula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371716" y="304198"/>
            <a:ext cx="8226425" cy="957262"/>
          </a:xfrm>
          <a:prstGeom prst="rect">
            <a:avLst/>
          </a:prstGeom>
          <a:noFill/>
          <a:ln w="9525">
            <a:noFill/>
            <a:round/>
            <a:headEnd/>
            <a:tailEnd/>
          </a:ln>
        </p:spPr>
        <p:txBody>
          <a:bodyPr anchor="ct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990033"/>
                </a:solidFill>
                <a:latin typeface="Gill Sans MT" pitchFamily="4" charset="-18"/>
              </a:rPr>
              <a:t>SLAP example with PHP</a:t>
            </a:r>
          </a:p>
        </p:txBody>
      </p:sp>
      <p:sp>
        <p:nvSpPr>
          <p:cNvPr id="186371" name="Text Box 2"/>
          <p:cNvSpPr txBox="1">
            <a:spLocks noChangeArrowheads="1"/>
          </p:cNvSpPr>
          <p:nvPr/>
        </p:nvSpPr>
        <p:spPr bwMode="auto">
          <a:xfrm>
            <a:off x="11113" y="1090506"/>
            <a:ext cx="4343400" cy="4525963"/>
          </a:xfrm>
          <a:prstGeom prst="rect">
            <a:avLst/>
          </a:prstGeom>
          <a:noFill/>
          <a:ln w="9525">
            <a:noFill/>
            <a:round/>
            <a:headEnd/>
            <a:tailEnd/>
          </a:ln>
        </p:spPr>
        <p:txBody>
          <a:bodyPr>
            <a:prstTxWarp prst="textNoShape">
              <a:avLst/>
            </a:prstTxWarp>
          </a:bodyPr>
          <a:lstStyle/>
          <a:p>
            <a:pPr marL="334963" indent="-317500">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000099"/>
                </a:solidFill>
                <a:latin typeface="Gill Sans MT" pitchFamily="4" charset="-18"/>
              </a:rPr>
              <a:t>A Simple Line Access Protocol (SLAP) client written in PHP was created to test the new SLAP server at NCSA.</a:t>
            </a:r>
          </a:p>
          <a:p>
            <a:pPr marL="334963" indent="-317500">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000099"/>
                </a:solidFill>
                <a:latin typeface="Gill Sans MT" pitchFamily="4" charset="-18"/>
              </a:rPr>
              <a:t>The class contains methods to query the SLAP service and return an XML file – readable by variety of VO programs and web services.</a:t>
            </a:r>
          </a:p>
          <a:p>
            <a:pPr marL="334963" indent="-317500">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000099"/>
                </a:solidFill>
                <a:latin typeface="Gill Sans MT" pitchFamily="4" charset="-18"/>
              </a:rPr>
              <a:t>The class can be easily implemented in a web page or form.</a:t>
            </a:r>
          </a:p>
          <a:p>
            <a:pPr marL="334963" indent="-317500">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000099"/>
                </a:solidFill>
                <a:latin typeface="Gill Sans MT" pitchFamily="4" charset="-18"/>
              </a:rPr>
              <a:t>It requires Chris Miller's IDL library, which is also included in the directory:</a:t>
            </a:r>
          </a:p>
          <a:p>
            <a:pPr marL="738188" lvl="1" indent="-280988">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err="1">
                <a:solidFill>
                  <a:srgbClr val="000099"/>
                </a:solidFill>
                <a:latin typeface="Gill Sans MT" pitchFamily="4" charset="-18"/>
              </a:rPr>
              <a:t>ftp://ftp.cv.nrao.edu/NRAO-staff/bkent/slap/idl</a:t>
            </a:r>
            <a:r>
              <a:rPr lang="en-US" sz="2000" dirty="0">
                <a:solidFill>
                  <a:srgbClr val="000099"/>
                </a:solidFill>
                <a:latin typeface="Gill Sans MT" pitchFamily="4" charset="-18"/>
              </a:rPr>
              <a:t>/ </a:t>
            </a:r>
          </a:p>
        </p:txBody>
      </p:sp>
      <p:sp>
        <p:nvSpPr>
          <p:cNvPr id="186372" name="Text Box 3"/>
          <p:cNvSpPr txBox="1">
            <a:spLocks noChangeArrowheads="1"/>
          </p:cNvSpPr>
          <p:nvPr/>
        </p:nvSpPr>
        <p:spPr bwMode="auto">
          <a:xfrm>
            <a:off x="4340225" y="1905000"/>
            <a:ext cx="3429000" cy="550863"/>
          </a:xfrm>
          <a:prstGeom prst="rect">
            <a:avLst/>
          </a:prstGeom>
          <a:solidFill>
            <a:srgbClr val="8585E0"/>
          </a:solid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Gill Sans MT" pitchFamily="4" charset="-18"/>
              </a:rPr>
              <a:t>Constructor (SLAPClient)</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latin typeface="Courier New" pitchFamily="4" charset="0"/>
                <a:ea typeface="Courier New" pitchFamily="4" charset="0"/>
                <a:cs typeface="Courier New" pitchFamily="4" charset="0"/>
              </a:rPr>
              <a:t>$slap = new SLAPClient ($slapurl);</a:t>
            </a:r>
          </a:p>
        </p:txBody>
      </p:sp>
      <p:sp>
        <p:nvSpPr>
          <p:cNvPr id="186373" name="Text Box 4"/>
          <p:cNvSpPr txBox="1">
            <a:spLocks noChangeArrowheads="1"/>
          </p:cNvSpPr>
          <p:nvPr/>
        </p:nvSpPr>
        <p:spPr bwMode="auto">
          <a:xfrm>
            <a:off x="4343400" y="3086100"/>
            <a:ext cx="4578350" cy="520700"/>
          </a:xfrm>
          <a:prstGeom prst="rect">
            <a:avLst/>
          </a:prstGeom>
          <a:solidFill>
            <a:srgbClr val="85FFE0"/>
          </a:solid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Gill Sans MT" pitchFamily="4" charset="-18"/>
              </a:rPr>
              <a:t>Method (getRaw)</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$xmlstr=$slap-&gt;getRaw ('queryData', $minwave, $maxwave);</a:t>
            </a:r>
          </a:p>
        </p:txBody>
      </p:sp>
      <p:sp>
        <p:nvSpPr>
          <p:cNvPr id="186374" name="Text Box 5"/>
          <p:cNvSpPr txBox="1">
            <a:spLocks noChangeArrowheads="1"/>
          </p:cNvSpPr>
          <p:nvPr/>
        </p:nvSpPr>
        <p:spPr bwMode="auto">
          <a:xfrm>
            <a:off x="4343400" y="4329113"/>
            <a:ext cx="4586288" cy="673100"/>
          </a:xfrm>
          <a:prstGeom prst="rect">
            <a:avLst/>
          </a:prstGeom>
          <a:solidFill>
            <a:srgbClr val="85FFE0"/>
          </a:solid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Gill Sans MT" pitchFamily="4" charset="-18"/>
              </a:rPr>
              <a:t>Method (buildQuery)</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$query = $this-&gt;buildQuery ($request, $wavelengthlower, $wavelengthupper, $verb, $keys);</a:t>
            </a:r>
          </a:p>
        </p:txBody>
      </p:sp>
      <p:sp>
        <p:nvSpPr>
          <p:cNvPr id="186375" name="AutoShape 6"/>
          <p:cNvSpPr>
            <a:spLocks noChangeArrowheads="1"/>
          </p:cNvSpPr>
          <p:nvPr/>
        </p:nvSpPr>
        <p:spPr bwMode="auto">
          <a:xfrm rot="5400000">
            <a:off x="7793038" y="2039938"/>
            <a:ext cx="990600" cy="1028700"/>
          </a:xfrm>
          <a:custGeom>
            <a:avLst/>
            <a:gdLst>
              <a:gd name="T0" fmla="*/ 742950 w 990600"/>
              <a:gd name="T1" fmla="*/ 0 h 1028700"/>
              <a:gd name="T2" fmla="*/ 742950 w 990600"/>
              <a:gd name="T3" fmla="*/ 495300 h 1028700"/>
              <a:gd name="T4" fmla="*/ 123825 w 990600"/>
              <a:gd name="T5" fmla="*/ 1028700 h 1028700"/>
              <a:gd name="T6" fmla="*/ 990600 w 990600"/>
              <a:gd name="T7" fmla="*/ 247650 h 1028700"/>
              <a:gd name="T8" fmla="*/ 0 60000 65536"/>
              <a:gd name="T9" fmla="*/ 0 60000 65536"/>
              <a:gd name="T10" fmla="*/ 0 60000 65536"/>
              <a:gd name="T11" fmla="*/ 0 60000 65536"/>
              <a:gd name="T12" fmla="*/ 0 w 990600"/>
              <a:gd name="T13" fmla="*/ 0 h 1028700"/>
              <a:gd name="T14" fmla="*/ 990600 w 990600"/>
              <a:gd name="T15" fmla="*/ 1028700 h 1028700"/>
            </a:gdLst>
            <a:ahLst/>
            <a:cxnLst>
              <a:cxn ang="T8">
                <a:pos x="T0" y="T1"/>
              </a:cxn>
              <a:cxn ang="T9">
                <a:pos x="T2" y="T3"/>
              </a:cxn>
              <a:cxn ang="T10">
                <a:pos x="T4" y="T5"/>
              </a:cxn>
              <a:cxn ang="T11">
                <a:pos x="T6" y="T7"/>
              </a:cxn>
            </a:cxnLst>
            <a:rect l="T12" t="T13" r="T14" b="T15"/>
            <a:pathLst>
              <a:path w="990600" h="1028700">
                <a:moveTo>
                  <a:pt x="0" y="1028700"/>
                </a:moveTo>
                <a:lnTo>
                  <a:pt x="0" y="557213"/>
                </a:lnTo>
                <a:lnTo>
                  <a:pt x="-1" y="557212"/>
                </a:lnTo>
                <a:cubicBezTo>
                  <a:pt x="-1" y="317859"/>
                  <a:pt x="194034" y="123824"/>
                  <a:pt x="433388" y="123824"/>
                </a:cubicBezTo>
                <a:lnTo>
                  <a:pt x="742950" y="123825"/>
                </a:lnTo>
                <a:lnTo>
                  <a:pt x="742950" y="0"/>
                </a:lnTo>
                <a:lnTo>
                  <a:pt x="990600" y="247650"/>
                </a:lnTo>
                <a:lnTo>
                  <a:pt x="742950" y="495300"/>
                </a:lnTo>
                <a:lnTo>
                  <a:pt x="742950" y="371475"/>
                </a:lnTo>
                <a:lnTo>
                  <a:pt x="433388" y="371475"/>
                </a:lnTo>
                <a:lnTo>
                  <a:pt x="433388" y="371474"/>
                </a:lnTo>
                <a:cubicBezTo>
                  <a:pt x="330807" y="371474"/>
                  <a:pt x="247649" y="454632"/>
                  <a:pt x="247649" y="557212"/>
                </a:cubicBezTo>
                <a:lnTo>
                  <a:pt x="247650" y="1028700"/>
                </a:lnTo>
                <a:close/>
              </a:path>
            </a:pathLst>
          </a:custGeom>
          <a:solidFill>
            <a:srgbClr val="00CC99"/>
          </a:solidFill>
          <a:ln w="25560">
            <a:solidFill>
              <a:srgbClr val="000000"/>
            </a:solidFill>
            <a:miter lim="800000"/>
            <a:headEnd/>
            <a:tailEnd/>
          </a:ln>
        </p:spPr>
        <p:txBody>
          <a:bodyPr wrap="none" anchor="ctr">
            <a:prstTxWarp prst="textNoShape">
              <a:avLst/>
            </a:prstTxWarp>
          </a:bodyPr>
          <a:lstStyle/>
          <a:p>
            <a:endParaRPr lang="en-US"/>
          </a:p>
        </p:txBody>
      </p:sp>
      <p:sp>
        <p:nvSpPr>
          <p:cNvPr id="186376" name="AutoShape 7"/>
          <p:cNvSpPr>
            <a:spLocks noChangeArrowheads="1"/>
          </p:cNvSpPr>
          <p:nvPr/>
        </p:nvSpPr>
        <p:spPr bwMode="auto">
          <a:xfrm rot="5400000">
            <a:off x="8248650" y="3727450"/>
            <a:ext cx="609600" cy="533400"/>
          </a:xfrm>
          <a:prstGeom prst="rightArrow">
            <a:avLst>
              <a:gd name="adj1" fmla="val 50000"/>
              <a:gd name="adj2" fmla="val 50000"/>
            </a:avLst>
          </a:prstGeom>
          <a:solidFill>
            <a:srgbClr val="00CC99"/>
          </a:solidFill>
          <a:ln w="25560">
            <a:solidFill>
              <a:srgbClr val="000000"/>
            </a:solidFill>
            <a:miter lim="800000"/>
            <a:headEnd/>
            <a:tailEnd/>
          </a:ln>
        </p:spPr>
        <p:txBody>
          <a:bodyPr wrap="none" anchor="ctr">
            <a:prstTxWarp prst="textNoShape">
              <a:avLst/>
            </a:prstTxWarp>
          </a:bodyPr>
          <a:lstStyle/>
          <a:p>
            <a:endParaRPr lang="en-US"/>
          </a:p>
        </p:txBody>
      </p:sp>
      <p:sp>
        <p:nvSpPr>
          <p:cNvPr id="186377" name="Text Box 8"/>
          <p:cNvSpPr txBox="1">
            <a:spLocks noChangeArrowheads="1"/>
          </p:cNvSpPr>
          <p:nvPr/>
        </p:nvSpPr>
        <p:spPr bwMode="auto">
          <a:xfrm>
            <a:off x="6172200" y="6172200"/>
            <a:ext cx="2819400" cy="642938"/>
          </a:xfrm>
          <a:prstGeom prst="rect">
            <a:avLst/>
          </a:prstGeom>
          <a:no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pitchFamily="4" charset="0"/>
              </a:rPr>
              <a:t>Slide provided by Brian Kent</a:t>
            </a:r>
          </a:p>
        </p:txBody>
      </p:sp>
      <p:sp>
        <p:nvSpPr>
          <p:cNvPr id="186378" name="AutoShape 9"/>
          <p:cNvSpPr>
            <a:spLocks noChangeArrowheads="1"/>
          </p:cNvSpPr>
          <p:nvPr/>
        </p:nvSpPr>
        <p:spPr bwMode="auto">
          <a:xfrm rot="5400000">
            <a:off x="6451600" y="4954588"/>
            <a:ext cx="381000" cy="533400"/>
          </a:xfrm>
          <a:prstGeom prst="rightArrow">
            <a:avLst>
              <a:gd name="adj1" fmla="val 50000"/>
              <a:gd name="adj2" fmla="val 50000"/>
            </a:avLst>
          </a:prstGeom>
          <a:solidFill>
            <a:srgbClr val="00CC99"/>
          </a:solidFill>
          <a:ln w="25560">
            <a:solidFill>
              <a:srgbClr val="000000"/>
            </a:solidFill>
            <a:miter lim="800000"/>
            <a:headEnd/>
            <a:tailEnd/>
          </a:ln>
        </p:spPr>
        <p:txBody>
          <a:bodyPr wrap="none" anchor="ctr">
            <a:prstTxWarp prst="textNoShape">
              <a:avLst/>
            </a:prstTxWarp>
          </a:bodyPr>
          <a:lstStyle/>
          <a:p>
            <a:endParaRPr lang="en-US"/>
          </a:p>
        </p:txBody>
      </p:sp>
      <p:sp>
        <p:nvSpPr>
          <p:cNvPr id="32778" name="Text Box 10"/>
          <p:cNvSpPr txBox="1">
            <a:spLocks noChangeArrowheads="1"/>
          </p:cNvSpPr>
          <p:nvPr/>
        </p:nvSpPr>
        <p:spPr bwMode="auto">
          <a:xfrm>
            <a:off x="6110288" y="5410200"/>
            <a:ext cx="1052512" cy="581025"/>
          </a:xfrm>
          <a:prstGeom prst="rect">
            <a:avLst/>
          </a:prstGeom>
          <a:solidFill>
            <a:srgbClr val="85FFE0"/>
          </a:solidFill>
          <a:ln w="9525">
            <a:noFill/>
            <a:round/>
            <a:headEnd/>
            <a:tailEnd/>
          </a:ln>
          <a:effectLst/>
        </p:spPr>
        <p:txBody>
          <a:bodyPr lIns="90000" tIns="46800" rIns="90000" bIns="46800">
            <a:prstTxWarp prst="textNoShape">
              <a:avLst/>
            </a:prstTxWarp>
            <a:spAutoFit/>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a:solidFill>
                  <a:srgbClr val="000000"/>
                </a:solidFill>
                <a:effectLst>
                  <a:outerShdw blurRad="38100" dist="38100" dir="2700000" algn="tl">
                    <a:srgbClr val="FFFFFF"/>
                  </a:outerShdw>
                </a:effectLst>
                <a:latin typeface="Gill Sans MT" pitchFamily="4" charset="-18"/>
                <a:ea typeface="Courier New" pitchFamily="4" charset="0"/>
                <a:cs typeface="Courier New" pitchFamily="4" charset="0"/>
              </a:rPr>
              <a:t>XML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381000" y="606425"/>
            <a:ext cx="8229600" cy="612775"/>
          </a:xfrm>
          <a:prstGeom prst="rect">
            <a:avLst/>
          </a:prstGeom>
          <a:noFill/>
          <a:ln w="9525">
            <a:noFill/>
            <a:round/>
            <a:headEnd/>
            <a:tailEnd/>
          </a:ln>
        </p:spPr>
        <p:txBody>
          <a:bodyPr anchor="ct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900" b="1" dirty="0">
                <a:solidFill>
                  <a:srgbClr val="990033"/>
                </a:solidFill>
                <a:latin typeface="Gill Sans MT"/>
                <a:cs typeface="Gill Sans MT"/>
              </a:rPr>
              <a:t>SLAP example with IDL</a:t>
            </a:r>
          </a:p>
        </p:txBody>
      </p:sp>
      <p:sp>
        <p:nvSpPr>
          <p:cNvPr id="188419" name="Text Box 2"/>
          <p:cNvSpPr txBox="1">
            <a:spLocks noChangeArrowheads="1"/>
          </p:cNvSpPr>
          <p:nvPr/>
        </p:nvSpPr>
        <p:spPr bwMode="auto">
          <a:xfrm>
            <a:off x="11113" y="1493838"/>
            <a:ext cx="8828087" cy="4525962"/>
          </a:xfrm>
          <a:prstGeom prst="rect">
            <a:avLst/>
          </a:prstGeom>
          <a:noFill/>
          <a:ln w="9525">
            <a:noFill/>
            <a:round/>
            <a:headEnd/>
            <a:tailEnd/>
          </a:ln>
        </p:spPr>
        <p:txBody>
          <a:bodyPr>
            <a:prstTxWarp prst="textNoShape">
              <a:avLst/>
            </a:prstTxWarp>
          </a:bodyPr>
          <a:lstStyle/>
          <a:p>
            <a:pPr marL="334963" indent="-317500">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000099"/>
                </a:solidFill>
                <a:latin typeface="Gill Sans MT"/>
                <a:cs typeface="Gill Sans MT"/>
              </a:rPr>
              <a:t>The SLAP service can be also used within a scripting or programmatic interface.</a:t>
            </a:r>
          </a:p>
          <a:p>
            <a:pPr marL="334963" indent="-317500">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solidFill>
                  <a:srgbClr val="000099"/>
                </a:solidFill>
                <a:latin typeface="Gill Sans MT"/>
                <a:cs typeface="Gill Sans MT"/>
              </a:rPr>
              <a:t>Using IDL:</a:t>
            </a:r>
          </a:p>
        </p:txBody>
      </p:sp>
      <p:pic>
        <p:nvPicPr>
          <p:cNvPr id="188420" name="Picture 3"/>
          <p:cNvPicPr>
            <a:picLocks noChangeAspect="1" noChangeArrowheads="1"/>
          </p:cNvPicPr>
          <p:nvPr/>
        </p:nvPicPr>
        <p:blipFill>
          <a:blip r:embed="rId3"/>
          <a:srcRect/>
          <a:stretch>
            <a:fillRect/>
          </a:stretch>
        </p:blipFill>
        <p:spPr bwMode="auto">
          <a:xfrm>
            <a:off x="3705225" y="2362200"/>
            <a:ext cx="5295900" cy="3810000"/>
          </a:xfrm>
          <a:prstGeom prst="rect">
            <a:avLst/>
          </a:prstGeom>
          <a:noFill/>
          <a:ln w="25560">
            <a:solidFill>
              <a:srgbClr val="000000"/>
            </a:solidFill>
            <a:miter lim="800000"/>
            <a:headEnd/>
            <a:tailEnd/>
          </a:ln>
        </p:spPr>
      </p:pic>
      <p:sp>
        <p:nvSpPr>
          <p:cNvPr id="188421" name="Text Box 4"/>
          <p:cNvSpPr txBox="1">
            <a:spLocks noChangeArrowheads="1"/>
          </p:cNvSpPr>
          <p:nvPr/>
        </p:nvSpPr>
        <p:spPr bwMode="auto">
          <a:xfrm>
            <a:off x="152400" y="2341563"/>
            <a:ext cx="3352800" cy="1616075"/>
          </a:xfrm>
          <a:prstGeom prst="rect">
            <a:avLst/>
          </a:prstGeom>
          <a:solidFill>
            <a:srgbClr val="85FFE0"/>
          </a:solid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xrange=[13030.0,13160.0]    ;MHz</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a:solidFill>
                <a:srgbClr val="000000"/>
              </a:solidFill>
              <a:latin typeface="Courier New" pitchFamily="4" charset="0"/>
              <a:ea typeface="Courier New" pitchFamily="4" charset="0"/>
              <a:cs typeface="Courier New" pitchFamily="4" charset="0"/>
            </a:endParaRP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minwave=c/(xrange[1]*1.0e6) ;meters</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a:solidFill>
                <a:srgbClr val="000000"/>
              </a:solidFill>
              <a:latin typeface="Courier New" pitchFamily="4" charset="0"/>
              <a:ea typeface="Courier New" pitchFamily="4" charset="0"/>
              <a:cs typeface="Courier New" pitchFamily="4" charset="0"/>
            </a:endParaRP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maxwave=c/(xrange[0]*1.0e6) ;meters</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a:solidFill>
                <a:srgbClr val="000000"/>
              </a:solidFill>
              <a:latin typeface="Courier New" pitchFamily="4" charset="0"/>
              <a:ea typeface="Courier New" pitchFamily="4" charset="0"/>
              <a:cs typeface="Courier New" pitchFamily="4" charset="0"/>
            </a:endParaRP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url='http://voera.ncsa.uiuc.edu:8080/</a:t>
            </a:r>
            <a:br>
              <a:rPr lang="en-US" sz="1000">
                <a:solidFill>
                  <a:srgbClr val="000000"/>
                </a:solidFill>
                <a:latin typeface="Courier New" pitchFamily="4" charset="0"/>
                <a:ea typeface="Courier New" pitchFamily="4" charset="0"/>
                <a:cs typeface="Courier New" pitchFamily="4" charset="0"/>
              </a:rPr>
            </a:br>
            <a:r>
              <a:rPr lang="en-US" sz="1000">
                <a:solidFill>
                  <a:srgbClr val="000000"/>
                </a:solidFill>
                <a:latin typeface="Courier New" pitchFamily="4" charset="0"/>
                <a:ea typeface="Courier New" pitchFamily="4" charset="0"/>
                <a:cs typeface="Courier New" pitchFamily="4" charset="0"/>
              </a:rPr>
              <a:t>splat-slap/slap'</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a:solidFill>
                <a:srgbClr val="000000"/>
              </a:solidFill>
              <a:latin typeface="Courier New" pitchFamily="4" charset="0"/>
              <a:ea typeface="Courier New" pitchFamily="4" charset="0"/>
              <a:cs typeface="Courier New" pitchFamily="4" charset="0"/>
            </a:endParaRP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slapsearch, url, minwave, maxwave, slap</a:t>
            </a:r>
          </a:p>
        </p:txBody>
      </p:sp>
      <p:sp>
        <p:nvSpPr>
          <p:cNvPr id="188422" name="Text Box 5"/>
          <p:cNvSpPr txBox="1">
            <a:spLocks noChangeArrowheads="1"/>
          </p:cNvSpPr>
          <p:nvPr/>
        </p:nvSpPr>
        <p:spPr bwMode="auto">
          <a:xfrm>
            <a:off x="152400" y="4100513"/>
            <a:ext cx="3352800" cy="2073275"/>
          </a:xfrm>
          <a:prstGeom prst="rect">
            <a:avLst/>
          </a:prstGeom>
          <a:solidFill>
            <a:srgbClr val="85FFE0"/>
          </a:solid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IDL&gt; help, slap, /st</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 Structure &lt;a9c2054&gt;, 9 tags, </a:t>
            </a:r>
            <a:br>
              <a:rPr lang="en-US" sz="1000">
                <a:solidFill>
                  <a:srgbClr val="000000"/>
                </a:solidFill>
                <a:latin typeface="Courier New" pitchFamily="4" charset="0"/>
                <a:ea typeface="Courier New" pitchFamily="4" charset="0"/>
                <a:cs typeface="Courier New" pitchFamily="4" charset="0"/>
              </a:rPr>
            </a:br>
            <a:r>
              <a:rPr lang="en-US" sz="1000">
                <a:solidFill>
                  <a:srgbClr val="000000"/>
                </a:solidFill>
                <a:latin typeface="Courier New" pitchFamily="4" charset="0"/>
                <a:ea typeface="Courier New" pitchFamily="4" charset="0"/>
                <a:cs typeface="Courier New" pitchFamily="4" charset="0"/>
              </a:rPr>
              <a:t>       length=84, data length=84, refs=1:</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a:solidFill>
                <a:srgbClr val="000000"/>
              </a:solidFill>
              <a:latin typeface="Courier New" pitchFamily="4" charset="0"/>
              <a:ea typeface="Courier New" pitchFamily="4" charset="0"/>
              <a:cs typeface="Courier New" pitchFamily="4" charset="0"/>
            </a:endParaRP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CREATED              STRING  '2010-03-09'</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TITLE                STRING  Array[1]</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CATALOGNAME          STRING  Array[1]</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WAVELENGTH           DOUBLE  0.023060131</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FREQUENCY            DOUBLE  13000.466</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MOLECULARFORMULA     STRING  Array[1]</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MOLECULETYPE         LONG    0  FREQUENCYRECOMMENDED LONG    -999</a:t>
            </a:r>
          </a:p>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latin typeface="Courier New" pitchFamily="4" charset="0"/>
                <a:ea typeface="Courier New" pitchFamily="4" charset="0"/>
                <a:cs typeface="Courier New" pitchFamily="4" charset="0"/>
              </a:rPr>
              <a:t>QUANTUMNUMBERS       STRING  Array[1]</a:t>
            </a:r>
          </a:p>
        </p:txBody>
      </p:sp>
      <p:sp>
        <p:nvSpPr>
          <p:cNvPr id="188423" name="Text Box 6"/>
          <p:cNvSpPr txBox="1">
            <a:spLocks noChangeArrowheads="1"/>
          </p:cNvSpPr>
          <p:nvPr/>
        </p:nvSpPr>
        <p:spPr bwMode="auto">
          <a:xfrm>
            <a:off x="3733799" y="1981200"/>
            <a:ext cx="3422639" cy="371513"/>
          </a:xfrm>
          <a:prstGeom prst="rect">
            <a:avLst/>
          </a:prstGeom>
          <a:noFill/>
          <a:ln w="9525">
            <a:noFill/>
            <a:round/>
            <a:headEnd/>
            <a:tailEnd/>
          </a:ln>
        </p:spPr>
        <p:txBody>
          <a:bodyPr wrap="square"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solidFill>
                  <a:srgbClr val="000000"/>
                </a:solidFill>
                <a:latin typeface="Gill Sans MT"/>
                <a:cs typeface="Gill Sans MT"/>
              </a:rPr>
              <a:t>GBT Ku-band spectrum</a:t>
            </a:r>
          </a:p>
        </p:txBody>
      </p:sp>
      <p:sp>
        <p:nvSpPr>
          <p:cNvPr id="188424" name="Text Box 7"/>
          <p:cNvSpPr txBox="1">
            <a:spLocks noChangeArrowheads="1"/>
          </p:cNvSpPr>
          <p:nvPr/>
        </p:nvSpPr>
        <p:spPr bwMode="auto">
          <a:xfrm>
            <a:off x="6172200" y="6415088"/>
            <a:ext cx="2819400" cy="642937"/>
          </a:xfrm>
          <a:prstGeom prst="rect">
            <a:avLst/>
          </a:prstGeom>
          <a:noFill/>
          <a:ln w="9525">
            <a:noFill/>
            <a:round/>
            <a:headEnd/>
            <a:tailEnd/>
          </a:ln>
        </p:spPr>
        <p:txBody>
          <a:bodyPr lIns="90000" tIns="46800" rIns="90000" bIns="46800">
            <a:prstTxWarp prst="textNoShape">
              <a:avLst/>
            </a:prstTxWarp>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pitchFamily="4" charset="0"/>
              </a:rPr>
              <a:t>Slide provided by Brian Kent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90467"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90468"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76EBEF7-77A3-4046-93BF-075AF102FED4}"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99"/>
              </a:solidFill>
              <a:latin typeface="Gill Sans" pitchFamily="4" charset="0"/>
            </a:endParaRPr>
          </a:p>
        </p:txBody>
      </p:sp>
      <p:sp>
        <p:nvSpPr>
          <p:cNvPr id="190469"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pic>
        <p:nvPicPr>
          <p:cNvPr id="190470" name="Picture 5"/>
          <p:cNvPicPr>
            <a:picLocks noChangeAspect="1" noChangeArrowheads="1"/>
          </p:cNvPicPr>
          <p:nvPr/>
        </p:nvPicPr>
        <p:blipFill>
          <a:blip r:embed="rId3"/>
          <a:srcRect l="15795"/>
          <a:stretch>
            <a:fillRect/>
          </a:stretch>
        </p:blipFill>
        <p:spPr bwMode="auto">
          <a:xfrm>
            <a:off x="353140" y="525073"/>
            <a:ext cx="4812320" cy="1371600"/>
          </a:xfrm>
          <a:prstGeom prst="rect">
            <a:avLst/>
          </a:prstGeom>
          <a:noFill/>
          <a:ln w="9525">
            <a:noFill/>
            <a:round/>
            <a:headEnd/>
            <a:tailEnd/>
          </a:ln>
        </p:spPr>
      </p:pic>
      <p:sp>
        <p:nvSpPr>
          <p:cNvPr id="190471" name="Text Box 6"/>
          <p:cNvSpPr txBox="1">
            <a:spLocks noChangeArrowheads="1"/>
          </p:cNvSpPr>
          <p:nvPr/>
        </p:nvSpPr>
        <p:spPr bwMode="auto">
          <a:xfrm>
            <a:off x="189895" y="1832209"/>
            <a:ext cx="8707437" cy="5029200"/>
          </a:xfrm>
          <a:prstGeom prst="rect">
            <a:avLst/>
          </a:prstGeom>
          <a:noFill/>
          <a:ln w="9525">
            <a:noFill/>
            <a:round/>
            <a:headEnd/>
            <a:tailEnd/>
          </a:ln>
        </p:spPr>
        <p:txBody>
          <a:bodyPr lIns="90000" tIns="45000" rIns="90000" bIns="45000">
            <a:prstTxWarp prst="textNoShape">
              <a:avLst/>
            </a:prstTxWarp>
          </a:bodyPr>
          <a:lstStyle/>
          <a:p>
            <a:pPr eaLnBrk="1" hangingPunct="1">
              <a:lnSpc>
                <a:spcPct val="200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sz="2400" b="1" i="1" dirty="0">
                <a:latin typeface="Gill Sans MT"/>
                <a:cs typeface="Gill Sans MT"/>
              </a:rPr>
              <a:t>A stable version of Splatalogue</a:t>
            </a:r>
            <a:r>
              <a:rPr lang="en-US" sz="2400" b="1" i="1" dirty="0" smtClean="0">
                <a:latin typeface="Gill Sans MT"/>
                <a:cs typeface="Gill Sans MT"/>
              </a:rPr>
              <a:t> </a:t>
            </a:r>
            <a:r>
              <a:rPr lang="en-US" b="1" i="1" dirty="0" smtClean="0">
                <a:latin typeface="Gill Sans MT"/>
                <a:cs typeface="Gill Sans MT"/>
              </a:rPr>
              <a:t>(</a:t>
            </a:r>
            <a:r>
              <a:rPr lang="en-US" sz="2400" b="1" i="1" dirty="0" smtClean="0">
                <a:latin typeface="Gill Sans MT"/>
                <a:cs typeface="Gill Sans MT"/>
              </a:rPr>
              <a:t>v1.0)</a:t>
            </a:r>
          </a:p>
          <a:p>
            <a:pPr algn="ctr" eaLnBrk="1" hangingPunct="1">
              <a:lnSpc>
                <a:spcPct val="200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sz="3200" b="1" i="1" dirty="0" smtClean="0">
                <a:solidFill>
                  <a:srgbClr val="800000"/>
                </a:solidFill>
                <a:latin typeface="Gill Sans MT"/>
                <a:cs typeface="Gill Sans MT"/>
              </a:rPr>
              <a:t>http</a:t>
            </a:r>
            <a:r>
              <a:rPr lang="en-US" sz="3200" b="1" i="1" dirty="0">
                <a:solidFill>
                  <a:srgbClr val="800000"/>
                </a:solidFill>
                <a:latin typeface="Gill Sans MT"/>
                <a:cs typeface="Gill Sans MT"/>
              </a:rPr>
              <a:t>://</a:t>
            </a:r>
            <a:r>
              <a:rPr lang="en-US" sz="3200" b="1" i="1" dirty="0" err="1">
                <a:solidFill>
                  <a:srgbClr val="800000"/>
                </a:solidFill>
                <a:latin typeface="Gill Sans MT"/>
                <a:cs typeface="Gill Sans MT"/>
              </a:rPr>
              <a:t>www.splatalogue.</a:t>
            </a:r>
            <a:r>
              <a:rPr lang="en-US" sz="3200" b="1" i="1" dirty="0" err="1" smtClean="0">
                <a:solidFill>
                  <a:srgbClr val="800000"/>
                </a:solidFill>
                <a:latin typeface="Gill Sans MT"/>
                <a:cs typeface="Gill Sans MT"/>
              </a:rPr>
              <a:t>net</a:t>
            </a:r>
            <a:endParaRPr lang="en-US" sz="3200" b="1" i="1" dirty="0" smtClean="0">
              <a:latin typeface="Gill Sans MT"/>
              <a:cs typeface="Gill Sans MT"/>
            </a:endParaRPr>
          </a:p>
          <a:p>
            <a:pPr algn="ctr" eaLnBrk="1" hangingPunct="1">
              <a:lnSpc>
                <a:spcPct val="200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sz="2200" b="1" i="1" dirty="0">
                <a:latin typeface="Gill Sans MT"/>
                <a:cs typeface="Gill Sans MT"/>
              </a:rPr>
              <a:t>And if you are not convinced yet…you may want to</a:t>
            </a:r>
          </a:p>
          <a:p>
            <a:pPr algn="ctr" eaLnBrk="1" hangingPunct="1">
              <a:lnSpc>
                <a:spcPct val="200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sz="3200" b="1" i="1" dirty="0">
                <a:solidFill>
                  <a:srgbClr val="800000"/>
                </a:solidFill>
                <a:latin typeface="Gill Sans MT"/>
                <a:cs typeface="Gill Sans MT"/>
                <a:hlinkClick r:id="rId4"/>
              </a:rPr>
              <a:t>Watch this</a:t>
            </a: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2200" b="1" dirty="0"/>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2200" b="1" dirty="0"/>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22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457200" y="487363"/>
            <a:ext cx="8229600" cy="960437"/>
          </a:xfrm>
          <a:prstGeom prst="rect">
            <a:avLst/>
          </a:prstGeom>
          <a:noFill/>
          <a:ln w="9525">
            <a:noFill/>
            <a:round/>
            <a:headEnd/>
            <a:tailEnd/>
          </a:ln>
        </p:spPr>
        <p:txBody>
          <a:bodyPr wrap="none" anchor="ctr">
            <a:prstTxWarp prst="textNoShape">
              <a:avLst/>
            </a:prstTxWarp>
          </a:bodyPr>
          <a:lstStyle/>
          <a:p>
            <a:endParaRPr lang="en-US"/>
          </a:p>
        </p:txBody>
      </p:sp>
      <p:sp>
        <p:nvSpPr>
          <p:cNvPr id="192515"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prstTxWarp prst="textNoShape">
              <a:avLst/>
            </a:prstTxWarp>
          </a:bodyPr>
          <a:lstStyle/>
          <a:p>
            <a:endParaRPr lang="en-US"/>
          </a:p>
        </p:txBody>
      </p:sp>
      <p:sp>
        <p:nvSpPr>
          <p:cNvPr id="192516" name="Text Box 3"/>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B038906-FDEC-C645-B35F-615F2C98F53A}" type="slidenum">
              <a:rPr lang="en-US" sz="1200">
                <a:solidFill>
                  <a:srgbClr val="000099"/>
                </a:solidFill>
                <a:latin typeface="Gill Sans" pitchFamily="4" charset="0"/>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99"/>
              </a:solidFill>
              <a:latin typeface="Gill Sans" pitchFamily="4" charset="0"/>
            </a:endParaRPr>
          </a:p>
        </p:txBody>
      </p:sp>
      <p:sp>
        <p:nvSpPr>
          <p:cNvPr id="192517" name="Text Box 4"/>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sp>
        <p:nvSpPr>
          <p:cNvPr id="192518" name="Text Box 5"/>
          <p:cNvSpPr txBox="1">
            <a:spLocks noChangeArrowheads="1"/>
          </p:cNvSpPr>
          <p:nvPr/>
        </p:nvSpPr>
        <p:spPr bwMode="auto">
          <a:xfrm>
            <a:off x="304800" y="846527"/>
            <a:ext cx="8458200" cy="3048000"/>
          </a:xfrm>
          <a:prstGeom prst="rect">
            <a:avLst/>
          </a:prstGeom>
          <a:noFill/>
          <a:ln w="9525">
            <a:noFill/>
            <a:round/>
            <a:headEnd/>
            <a:tailEnd/>
          </a:ln>
        </p:spPr>
        <p:txBody>
          <a:bodyPr lIns="90000" tIns="45000" rIns="90000" bIns="45000">
            <a:prstTxWarp prst="textNoShape">
              <a:avLst/>
            </a:prstTxWarp>
          </a:bodyPr>
          <a:lstStyle/>
          <a:p>
            <a:pPr algn="ctr" eaLnBrk="1" hangingPunct="1">
              <a:lnSpc>
                <a:spcPct val="200000"/>
              </a:lnSpc>
              <a:spcBef>
                <a:spcPts val="12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sz="3200" b="1" i="1" dirty="0">
                <a:solidFill>
                  <a:srgbClr val="3333CC"/>
                </a:solidFill>
                <a:latin typeface="Gill Sans MT"/>
                <a:cs typeface="Gill Sans MT"/>
              </a:rPr>
              <a:t>Demos of Splatalogue, CASA and the OT will </a:t>
            </a:r>
            <a:r>
              <a:rPr lang="en-US" sz="3200" b="1" i="1" dirty="0" smtClean="0">
                <a:solidFill>
                  <a:srgbClr val="3333CC"/>
                </a:solidFill>
                <a:latin typeface="Gill Sans MT"/>
                <a:cs typeface="Gill Sans MT"/>
              </a:rPr>
              <a:t>be available </a:t>
            </a:r>
            <a:r>
              <a:rPr lang="en-US" sz="3200" b="1" i="1" dirty="0">
                <a:solidFill>
                  <a:srgbClr val="3333CC"/>
                </a:solidFill>
                <a:latin typeface="Gill Sans MT"/>
                <a:cs typeface="Gill Sans MT"/>
              </a:rPr>
              <a:t>tomorrow from 2-4PM at the NRAO Booth</a:t>
            </a:r>
            <a:endParaRPr lang="en-US" sz="3200" b="1" i="1" dirty="0" smtClean="0">
              <a:solidFill>
                <a:srgbClr val="3333CC"/>
              </a:solidFill>
              <a:latin typeface="Gill Sans MT"/>
              <a:cs typeface="Gill Sans MT"/>
            </a:endParaRP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3200" b="1" i="1" dirty="0" smtClean="0">
              <a:solidFill>
                <a:srgbClr val="3333CC"/>
              </a:solidFill>
              <a:latin typeface="Gill Sans MT"/>
              <a:cs typeface="Gill Sans MT"/>
            </a:endParaRP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4800" i="1" dirty="0">
              <a:solidFill>
                <a:srgbClr val="000000"/>
              </a:solidFill>
              <a:latin typeface="Gill Sans MT"/>
              <a:cs typeface="Gill Sans MT"/>
            </a:endParaRP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r>
              <a:rPr lang="en-US" sz="4800" i="1" dirty="0">
                <a:solidFill>
                  <a:srgbClr val="990000"/>
                </a:solidFill>
                <a:latin typeface="Gill Sans MT"/>
                <a:cs typeface="Gill Sans MT"/>
              </a:rPr>
              <a:t>THANK </a:t>
            </a:r>
            <a:r>
              <a:rPr lang="en-US" sz="4800" i="1" dirty="0" smtClean="0">
                <a:solidFill>
                  <a:srgbClr val="990000"/>
                </a:solidFill>
                <a:latin typeface="Gill Sans MT"/>
                <a:cs typeface="Gill Sans MT"/>
              </a:rPr>
              <a:t>YOU !</a:t>
            </a:r>
            <a:r>
              <a:rPr lang="en-US" sz="4800" i="1" dirty="0">
                <a:solidFill>
                  <a:srgbClr val="990000"/>
                </a:solidFill>
                <a:latin typeface="Gill Sans MT"/>
                <a:cs typeface="Gill Sans MT"/>
              </a:rPr>
              <a:t>!!</a:t>
            </a: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5400" dirty="0">
              <a:solidFill>
                <a:srgbClr val="990000"/>
              </a:solidFill>
            </a:endParaRP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2200" dirty="0">
              <a:solidFill>
                <a:srgbClr val="000066"/>
              </a:solidFill>
            </a:endParaRPr>
          </a:p>
          <a:p>
            <a:pPr algn="ctr" eaLnBrk="1" hangingPunct="1">
              <a:lnSpc>
                <a:spcPct val="74000"/>
              </a:lnSpc>
              <a:spcBef>
                <a:spcPts val="600"/>
              </a:spcBef>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pPr>
            <a:endParaRPr lang="en-US" sz="2200" dirty="0">
              <a:solidFill>
                <a:srgbClr val="000066"/>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Gill Sans MT" pitchFamily="-65" charset="-18"/>
                <a:ea typeface="ＭＳ Ｐゴシック" pitchFamily="-65" charset="-128"/>
              </a:rPr>
              <a:t> </a:t>
            </a:r>
          </a:p>
        </p:txBody>
      </p:sp>
      <p:sp>
        <p:nvSpPr>
          <p:cNvPr id="60419" name="Rectangle 3"/>
          <p:cNvSpPr>
            <a:spLocks noGrp="1" noChangeArrowheads="1"/>
          </p:cNvSpPr>
          <p:nvPr>
            <p:ph type="body" idx="1"/>
          </p:nvPr>
        </p:nvSpPr>
        <p:spPr>
          <a:xfrm>
            <a:off x="1044822" y="1097090"/>
            <a:ext cx="7162800" cy="5257800"/>
          </a:xfrm>
        </p:spPr>
        <p:txBody>
          <a:bodyPr/>
          <a:lstStyle/>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3600" dirty="0">
              <a:latin typeface="Gill Sans MT" pitchFamily="-65" charset="-18"/>
              <a:ea typeface="ＭＳ Ｐゴシック" pitchFamily="-65" charset="-128"/>
            </a:endParaRPr>
          </a:p>
          <a:p>
            <a:pPr marL="0" indent="0" algn="ctr" eaLnBrk="1" hangingPunct="1">
              <a:lnSpc>
                <a:spcPct val="80000"/>
              </a:lnSpc>
              <a:buFontTx/>
              <a:buNone/>
            </a:pPr>
            <a:endParaRPr lang="en-US" sz="3600" dirty="0">
              <a:latin typeface="Gill Sans MT" pitchFamily="-65" charset="-18"/>
              <a:ea typeface="ＭＳ Ｐゴシック" pitchFamily="-65" charset="-128"/>
            </a:endParaRPr>
          </a:p>
          <a:p>
            <a:pPr marL="0" indent="0" algn="ctr" eaLnBrk="1" hangingPunct="1">
              <a:lnSpc>
                <a:spcPct val="80000"/>
              </a:lnSpc>
              <a:buFontTx/>
              <a:buNone/>
            </a:pPr>
            <a:r>
              <a:rPr lang="en-US" sz="3600" dirty="0">
                <a:latin typeface="Gill Sans MT" pitchFamily="-65" charset="-18"/>
                <a:ea typeface="ＭＳ Ｐゴシック" pitchFamily="-65" charset="-128"/>
              </a:rPr>
              <a:t> </a:t>
            </a:r>
            <a:endParaRPr lang="en-US" sz="3600" dirty="0" smtClean="0">
              <a:latin typeface="Gill Sans MT" pitchFamily="-65" charset="-18"/>
              <a:ea typeface="ＭＳ Ｐゴシック" pitchFamily="-65" charset="-128"/>
            </a:endParaRPr>
          </a:p>
          <a:p>
            <a:pPr marL="0" indent="0" algn="ctr" eaLnBrk="1" hangingPunct="1">
              <a:lnSpc>
                <a:spcPct val="80000"/>
              </a:lnSpc>
              <a:buNone/>
            </a:pPr>
            <a:r>
              <a:rPr lang="en-US" sz="2800" b="1" i="1" dirty="0" smtClean="0">
                <a:latin typeface="Gill Sans MT"/>
                <a:ea typeface="ＭＳ Ｐゴシック" pitchFamily="-65" charset="-128"/>
                <a:cs typeface="Gill Sans MT"/>
                <a:hlinkClick r:id="rId3"/>
              </a:rPr>
              <a:t>www.almaobservatory.org</a:t>
            </a:r>
            <a:endParaRPr lang="en-US" sz="2800" b="1" i="1" dirty="0" smtClean="0">
              <a:latin typeface="Gill Sans MT"/>
              <a:ea typeface="ＭＳ Ｐゴシック" pitchFamily="-65" charset="-128"/>
              <a:cs typeface="Gill Sans MT"/>
            </a:endParaRPr>
          </a:p>
          <a:p>
            <a:pPr marL="0" indent="0" algn="ctr" eaLnBrk="1" hangingPunct="1">
              <a:lnSpc>
                <a:spcPct val="90000"/>
              </a:lnSpc>
              <a:buFontTx/>
              <a:buNone/>
            </a:pPr>
            <a:endParaRPr lang="en-US" sz="1400" dirty="0" smtClean="0">
              <a:latin typeface="Gill Sans MT"/>
              <a:ea typeface="ＭＳ Ｐゴシック" pitchFamily="-65" charset="-128"/>
              <a:cs typeface="Gill Sans MT"/>
            </a:endParaRPr>
          </a:p>
          <a:p>
            <a:pPr marL="0" indent="0" algn="just" eaLnBrk="1" hangingPunct="1">
              <a:lnSpc>
                <a:spcPct val="80000"/>
              </a:lnSpc>
              <a:spcBef>
                <a:spcPct val="0"/>
              </a:spcBef>
              <a:buFontTx/>
              <a:buNone/>
            </a:pPr>
            <a:r>
              <a:rPr lang="en-US" sz="1400" i="1" dirty="0">
                <a:latin typeface="Gill Sans MT"/>
                <a:ea typeface="ＭＳ Ｐゴシック" pitchFamily="-65" charset="-128"/>
                <a:cs typeface="Gill Sans MT"/>
              </a:rPr>
              <a:t>The Atacama Large Millimeter/submillimeter Array (ALMA), an international astronomy facility, is a partnership among Europe, Japan and North America, in cooperation with the Republic of Chile. ALMA is funded in Europe by the European Organization for Astronomical Research in the Southern Hemisphere, in Japan by the National Institutes of Natural Sciences (NINS) in cooperation with the Academia </a:t>
            </a:r>
            <a:r>
              <a:rPr lang="en-US" sz="1400" i="1" dirty="0" err="1">
                <a:latin typeface="Gill Sans MT"/>
                <a:ea typeface="ＭＳ Ｐゴシック" pitchFamily="-65" charset="-128"/>
                <a:cs typeface="Gill Sans MT"/>
              </a:rPr>
              <a:t>Sinica</a:t>
            </a:r>
            <a:r>
              <a:rPr lang="en-US" sz="1400" i="1" dirty="0">
                <a:latin typeface="Gill Sans MT"/>
                <a:ea typeface="ＭＳ Ｐゴシック" pitchFamily="-65" charset="-128"/>
                <a:cs typeface="Gill Sans MT"/>
              </a:rPr>
              <a:t> in Taiwan and in North America by the U.S. National Science Foundation (NSF) in cooperation with the National Research Council of Canada (NRC). ALMA construction and operations are led on behalf of Europe by ESO, on behalf of Japan by the National Astronomical Observatory of Japan (NAOJ) and on behalf of North America by the National Radio Astronomy Observatory (NRAO), which is managed by Associated Universities, Inc. (AUI). </a:t>
            </a:r>
            <a:endParaRPr lang="en-US" sz="1400" dirty="0">
              <a:latin typeface="Gill Sans MT"/>
              <a:ea typeface="ＭＳ Ｐゴシック" pitchFamily="-65" charset="-128"/>
              <a:cs typeface="Gill Sans MT"/>
            </a:endParaRPr>
          </a:p>
          <a:p>
            <a:pPr marL="0" indent="0" algn="just" eaLnBrk="1" hangingPunct="1">
              <a:lnSpc>
                <a:spcPct val="80000"/>
              </a:lnSpc>
              <a:spcBef>
                <a:spcPct val="0"/>
              </a:spcBef>
              <a:buFontTx/>
              <a:buNone/>
            </a:pPr>
            <a:r>
              <a:rPr lang="en-US" sz="900" i="1" dirty="0">
                <a:latin typeface="Gill Sans MT"/>
                <a:ea typeface="ＭＳ Ｐゴシック" pitchFamily="-65" charset="-128"/>
                <a:cs typeface="Gill Sans MT"/>
              </a:rPr>
              <a:t> </a:t>
            </a:r>
            <a:endParaRPr lang="en-US" sz="900" dirty="0">
              <a:latin typeface="Gill Sans MT"/>
              <a:ea typeface="ＭＳ Ｐゴシック" pitchFamily="-65" charset="-128"/>
              <a:cs typeface="Gill Sans MT"/>
            </a:endParaRPr>
          </a:p>
          <a:p>
            <a:pPr marL="0" indent="0" algn="just" eaLnBrk="1" hangingPunct="1">
              <a:lnSpc>
                <a:spcPct val="80000"/>
              </a:lnSpc>
              <a:buFontTx/>
              <a:buNone/>
            </a:pPr>
            <a:endParaRPr lang="en-US" sz="900" dirty="0">
              <a:latin typeface="Gill Sans MT" pitchFamily="-65" charset="-18"/>
              <a:ea typeface="ＭＳ Ｐゴシック" pitchFamily="-65" charset="-128"/>
            </a:endParaRPr>
          </a:p>
          <a:p>
            <a:pPr marL="0" indent="0" eaLnBrk="1" hangingPunct="1">
              <a:lnSpc>
                <a:spcPct val="80000"/>
              </a:lnSpc>
              <a:buFontTx/>
              <a:buNone/>
            </a:pPr>
            <a:endParaRPr lang="en-US" sz="1000" dirty="0">
              <a:latin typeface="Gill Sans MT" pitchFamily="-65" charset="-18"/>
              <a:ea typeface="ＭＳ Ｐゴシック" pitchFamily="-65" charset="-128"/>
            </a:endParaRPr>
          </a:p>
        </p:txBody>
      </p:sp>
      <p:pic>
        <p:nvPicPr>
          <p:cNvPr id="60420" name="Picture 4" descr="alma_logo"/>
          <p:cNvPicPr>
            <a:picLocks noChangeAspect="1" noChangeArrowheads="1"/>
          </p:cNvPicPr>
          <p:nvPr/>
        </p:nvPicPr>
        <p:blipFill>
          <a:blip r:embed="rId4"/>
          <a:srcRect/>
          <a:stretch>
            <a:fillRect/>
          </a:stretch>
        </p:blipFill>
        <p:spPr bwMode="auto">
          <a:xfrm>
            <a:off x="3527425" y="693738"/>
            <a:ext cx="2052638" cy="3095625"/>
          </a:xfrm>
          <a:prstGeom prst="rect">
            <a:avLst/>
          </a:prstGeom>
          <a:noFill/>
          <a:ln w="9525">
            <a:noFill/>
            <a:miter lim="800000"/>
            <a:headEnd/>
            <a:tailEnd/>
          </a:ln>
        </p:spPr>
      </p:pic>
      <p:sp>
        <p:nvSpPr>
          <p:cNvPr id="60421" name="Footer Placeholder 4"/>
          <p:cNvSpPr>
            <a:spLocks noGrp="1"/>
          </p:cNvSpPr>
          <p:nvPr>
            <p:ph type="ftr" sz="quarter" idx="10"/>
          </p:nvPr>
        </p:nvSpPr>
        <p:spPr bwMode="auto">
          <a:xfrm>
            <a:off x="7089775" y="6356350"/>
            <a:ext cx="1597025"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AAS216: Preparing for ALMA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PREPARING FOR ALMA</a:t>
            </a:r>
          </a:p>
        </p:txBody>
      </p:sp>
      <p:sp>
        <p:nvSpPr>
          <p:cNvPr id="15363" name="Subtitle 6"/>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i="1" dirty="0" smtClean="0">
                <a:latin typeface="Gill Sans MT" pitchFamily="34" charset="0"/>
                <a:ea typeface="ＭＳ Ｐゴシック" pitchFamily="17" charset="-128"/>
                <a:cs typeface="Gill Sans" pitchFamily="17" charset="0"/>
              </a:rPr>
              <a:t>http://</a:t>
            </a:r>
            <a:r>
              <a:rPr lang="en-US" b="1" i="1" dirty="0" err="1" smtClean="0">
                <a:latin typeface="Gill Sans MT" pitchFamily="34" charset="0"/>
                <a:ea typeface="ＭＳ Ｐゴシック" pitchFamily="17" charset="-128"/>
                <a:cs typeface="Gill Sans" pitchFamily="17" charset="0"/>
              </a:rPr>
              <a:t>science.nrao.edu</a:t>
            </a:r>
            <a:r>
              <a:rPr lang="en-US" b="1" i="1" dirty="0" smtClean="0">
                <a:latin typeface="Gill Sans MT" pitchFamily="34" charset="0"/>
                <a:ea typeface="ＭＳ Ｐゴシック" pitchFamily="17" charset="-128"/>
                <a:cs typeface="Gill Sans" pitchFamily="17" charset="0"/>
              </a:rPr>
              <a:t>/alma</a:t>
            </a:r>
          </a:p>
        </p:txBody>
      </p:sp>
      <p:sp>
        <p:nvSpPr>
          <p:cNvPr id="15364" name="Text Placeholder 7"/>
          <p:cNvSpPr>
            <a:spLocks noGrp="1"/>
          </p:cNvSpPr>
          <p:nvPr>
            <p:ph type="body" sz="quarter" idx="13"/>
          </p:nvPr>
        </p:nvSpPr>
        <p:spPr bwMode="auto">
          <a:xfrm>
            <a:off x="457200" y="4343400"/>
            <a:ext cx="6019800" cy="6858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r>
              <a:rPr lang="en-US" dirty="0" smtClean="0">
                <a:latin typeface="Gill Sans MT" pitchFamily="34" charset="0"/>
                <a:ea typeface="ＭＳ Ｐゴシック" pitchFamily="17" charset="-128"/>
                <a:cs typeface="Gill Sans" pitchFamily="17" charset="0"/>
              </a:rPr>
              <a:t>National Radio Astronomy Observatory</a:t>
            </a: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400" dirty="0" smtClean="0">
                <a:solidFill>
                  <a:srgbClr val="800000"/>
                </a:solidFill>
                <a:latin typeface="Gill Sans MT" pitchFamily="34" charset="0"/>
                <a:ea typeface="ＭＳ Ｐゴシック" pitchFamily="17" charset="-128"/>
                <a:cs typeface="Gill Sans" pitchFamily="17" charset="0"/>
              </a:rPr>
              <a:t>North America ALMA Science Center</a:t>
            </a:r>
          </a:p>
          <a:p>
            <a:pPr marL="0" indent="0"/>
            <a:r>
              <a:rPr lang="en-US" dirty="0" smtClean="0">
                <a:latin typeface="Gill Sans MT" pitchFamily="34" charset="0"/>
                <a:ea typeface="ＭＳ Ｐゴシック" pitchFamily="17" charset="-128"/>
                <a:cs typeface="Gill Sans" pitchFamily="17" charset="0"/>
              </a:rPr>
              <a:t>Charlottesville, Virginia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Preparing for ALMA: User Tools</a:t>
            </a:r>
          </a:p>
        </p:txBody>
      </p:sp>
      <p:sp>
        <p:nvSpPr>
          <p:cNvPr id="15364" name="Text Placeholder 7"/>
          <p:cNvSpPr>
            <a:spLocks noGrp="1"/>
          </p:cNvSpPr>
          <p:nvPr>
            <p:ph type="body" sz="quarter" idx="13"/>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Anthony J. </a:t>
            </a:r>
            <a:r>
              <a:rPr lang="en-US" dirty="0" err="1" smtClean="0">
                <a:latin typeface="Gill Sans MT" pitchFamily="34" charset="0"/>
                <a:ea typeface="ＭＳ Ｐゴシック" pitchFamily="17" charset="-128"/>
                <a:cs typeface="Gill Sans" pitchFamily="17" charset="0"/>
              </a:rPr>
              <a:t>Remijan</a:t>
            </a:r>
            <a:endParaRPr lang="en-US" dirty="0" smtClean="0">
              <a:latin typeface="Gill Sans MT" pitchFamily="34" charset="0"/>
              <a:ea typeface="ＭＳ Ｐゴシック" pitchFamily="17" charset="-128"/>
              <a:cs typeface="Gill Sans" pitchFamily="17" charset="0"/>
            </a:endParaRP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North America ALMA Science Center</a:t>
            </a:r>
          </a:p>
        </p:txBody>
      </p:sp>
      <p:pic>
        <p:nvPicPr>
          <p:cNvPr id="5" name="Picture 6"/>
          <p:cNvPicPr>
            <a:picLocks noChangeAspect="1" noChangeArrowheads="1"/>
          </p:cNvPicPr>
          <p:nvPr/>
        </p:nvPicPr>
        <p:blipFill>
          <a:blip r:embed="rId2"/>
          <a:srcRect/>
          <a:stretch>
            <a:fillRect/>
          </a:stretch>
        </p:blipFill>
        <p:spPr bwMode="auto">
          <a:xfrm>
            <a:off x="4482270" y="4524749"/>
            <a:ext cx="2971800" cy="714375"/>
          </a:xfrm>
          <a:prstGeom prst="rect">
            <a:avLst/>
          </a:prstGeom>
          <a:noFill/>
          <a:ln w="9525">
            <a:noFill/>
            <a:round/>
            <a:headEnd/>
            <a:tailEnd/>
          </a:ln>
        </p:spPr>
      </p:pic>
      <p:pic>
        <p:nvPicPr>
          <p:cNvPr id="6" name="Picture 7"/>
          <p:cNvPicPr>
            <a:picLocks noChangeAspect="1" noChangeArrowheads="1"/>
          </p:cNvPicPr>
          <p:nvPr/>
        </p:nvPicPr>
        <p:blipFill>
          <a:blip r:embed="rId3"/>
          <a:srcRect/>
          <a:stretch>
            <a:fillRect/>
          </a:stretch>
        </p:blipFill>
        <p:spPr bwMode="auto">
          <a:xfrm>
            <a:off x="1917710" y="5239124"/>
            <a:ext cx="1905000" cy="647700"/>
          </a:xfrm>
          <a:prstGeom prst="rect">
            <a:avLst/>
          </a:prstGeom>
          <a:noFill/>
          <a:ln w="9525">
            <a:noFill/>
            <a:round/>
            <a:headEnd/>
            <a:tailEnd/>
          </a:ln>
        </p:spPr>
      </p:pic>
      <p:pic>
        <p:nvPicPr>
          <p:cNvPr id="7" name="Picture 8"/>
          <p:cNvPicPr>
            <a:picLocks noChangeAspect="1" noChangeArrowheads="1"/>
          </p:cNvPicPr>
          <p:nvPr/>
        </p:nvPicPr>
        <p:blipFill>
          <a:blip r:embed="rId4"/>
          <a:srcRect/>
          <a:stretch>
            <a:fillRect/>
          </a:stretch>
        </p:blipFill>
        <p:spPr bwMode="auto">
          <a:xfrm>
            <a:off x="2136785" y="6015254"/>
            <a:ext cx="1685925" cy="600075"/>
          </a:xfrm>
          <a:prstGeom prst="rect">
            <a:avLst/>
          </a:prstGeom>
          <a:noFill/>
          <a:ln w="9525">
            <a:noFill/>
            <a:round/>
            <a:headEnd/>
            <a:tailEnd/>
          </a:ln>
        </p:spPr>
      </p:pic>
      <p:pic>
        <p:nvPicPr>
          <p:cNvPr id="8" name="Picture 9"/>
          <p:cNvPicPr>
            <a:picLocks noChangeAspect="1" noChangeArrowheads="1"/>
          </p:cNvPicPr>
          <p:nvPr/>
        </p:nvPicPr>
        <p:blipFill>
          <a:blip r:embed="rId5"/>
          <a:srcRect/>
          <a:stretch>
            <a:fillRect/>
          </a:stretch>
        </p:blipFill>
        <p:spPr bwMode="auto">
          <a:xfrm>
            <a:off x="228600" y="5384137"/>
            <a:ext cx="1457325" cy="10763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04800" y="304800"/>
            <a:ext cx="8226425" cy="957263"/>
          </a:xfrm>
          <a:prstGeom prst="rect">
            <a:avLst/>
          </a:prstGeom>
          <a:noFill/>
          <a:ln w="9525">
            <a:noFill/>
            <a:round/>
            <a:headEnd/>
            <a:tailEnd/>
          </a:ln>
          <a:effectLst/>
        </p:spPr>
        <p:txBody>
          <a:bodyPr lIns="90000" tIns="46800" rIns="90000" bIns="46800" anchor="ct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i="0" dirty="0">
                <a:solidFill>
                  <a:srgbClr val="993300"/>
                </a:solidFill>
                <a:effectLst>
                  <a:outerShdw blurRad="38100" dist="38100" dir="2700000" algn="tl">
                    <a:srgbClr val="DDDDDD"/>
                  </a:outerShdw>
                </a:effectLst>
                <a:latin typeface="Gill Sans MT"/>
                <a:cs typeface="Gill Sans MT"/>
              </a:rPr>
              <a:t>Points to Take Home:</a:t>
            </a:r>
          </a:p>
        </p:txBody>
      </p:sp>
      <p:sp>
        <p:nvSpPr>
          <p:cNvPr id="15362" name="Text Box 2"/>
          <p:cNvSpPr txBox="1">
            <a:spLocks noChangeArrowheads="1"/>
          </p:cNvSpPr>
          <p:nvPr/>
        </p:nvSpPr>
        <p:spPr bwMode="auto">
          <a:xfrm>
            <a:off x="457200" y="1187450"/>
            <a:ext cx="8226425" cy="5014913"/>
          </a:xfrm>
          <a:prstGeom prst="rect">
            <a:avLst/>
          </a:prstGeom>
          <a:noFill/>
          <a:ln w="9525">
            <a:noFill/>
            <a:round/>
            <a:headEnd/>
            <a:tailEnd/>
          </a:ln>
          <a:effectLst/>
        </p:spPr>
        <p:txBody>
          <a:bodyPr lIns="90000" tIns="46800" rIns="90000" bIns="46800">
            <a:prstTxWarp prst="textNoShape">
              <a:avLst/>
            </a:prstTxWarp>
          </a:bodyPr>
          <a:lstStyle/>
          <a:p>
            <a:pPr marL="334963" indent="-317500" eaLnBrk="1" hangingPunct="1">
              <a:lnSpc>
                <a:spcPct val="87000"/>
              </a:lnSpc>
              <a:spcBef>
                <a:spcPts val="600"/>
              </a:spcBef>
              <a:buFont typeface="Arial" pitchFamily="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User tools include:</a:t>
            </a:r>
          </a:p>
          <a:p>
            <a:pPr marL="738188" lvl="1" indent="-280988">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User Portal</a:t>
            </a:r>
          </a:p>
          <a:p>
            <a:pPr marL="738188" lvl="1" indent="-280988">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ALMA Observing Tool</a:t>
            </a:r>
          </a:p>
          <a:p>
            <a:pPr marL="738188" lvl="1" indent="-280988">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Project Tracker</a:t>
            </a:r>
          </a:p>
          <a:p>
            <a:pPr marL="738188" lvl="1" indent="-280988">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Helpdesk</a:t>
            </a:r>
          </a:p>
          <a:p>
            <a:pPr marL="738188" lvl="1" indent="-280988">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Common Astronomical Software Applications (CASA)</a:t>
            </a:r>
            <a:endParaRPr lang="en-US" sz="2400" b="0" i="0" dirty="0" smtClean="0">
              <a:solidFill>
                <a:srgbClr val="990000"/>
              </a:solidFill>
              <a:effectLst>
                <a:outerShdw blurRad="38100" dist="38100" dir="2700000" algn="tl">
                  <a:srgbClr val="DDDDDD"/>
                </a:outerShdw>
              </a:effectLst>
              <a:latin typeface="Gill Sans MT"/>
              <a:cs typeface="Gill Sans MT"/>
            </a:endParaRPr>
          </a:p>
          <a:p>
            <a:pPr lvl="2">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smtClean="0">
                <a:solidFill>
                  <a:srgbClr val="990000"/>
                </a:solidFill>
                <a:effectLst>
                  <a:outerShdw blurRad="38100" dist="38100" dir="2700000" algn="tl">
                    <a:srgbClr val="DDDDDD"/>
                  </a:outerShdw>
                </a:effectLst>
                <a:latin typeface="Gill Sans MT"/>
                <a:cs typeface="Gill Sans MT"/>
              </a:rPr>
              <a:t> ALMA </a:t>
            </a:r>
            <a:r>
              <a:rPr lang="en-US" sz="2400" b="0" i="0" dirty="0">
                <a:solidFill>
                  <a:srgbClr val="990000"/>
                </a:solidFill>
                <a:effectLst>
                  <a:outerShdw blurRad="38100" dist="38100" dir="2700000" algn="tl">
                    <a:srgbClr val="DDDDDD"/>
                  </a:outerShdw>
                </a:effectLst>
                <a:latin typeface="Gill Sans MT"/>
                <a:cs typeface="Gill Sans MT"/>
              </a:rPr>
              <a:t>simulator</a:t>
            </a:r>
          </a:p>
          <a:p>
            <a:pPr marL="738188" lvl="1" indent="-280988">
              <a:lnSpc>
                <a:spcPct val="90000"/>
              </a:lnSpc>
              <a:spcBef>
                <a:spcPts val="500"/>
              </a:spcBef>
              <a:buClr>
                <a:srgbClr val="000099"/>
              </a:buClr>
              <a:buFont typeface="Arial" pitchFamily="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0" i="0" dirty="0">
                <a:solidFill>
                  <a:srgbClr val="990000"/>
                </a:solidFill>
                <a:effectLst>
                  <a:outerShdw blurRad="38100" dist="38100" dir="2700000" algn="tl">
                    <a:srgbClr val="DDDDDD"/>
                  </a:outerShdw>
                </a:effectLst>
                <a:latin typeface="Gill Sans MT"/>
                <a:cs typeface="Gill Sans MT"/>
              </a:rPr>
              <a:t>Splatalogue</a:t>
            </a:r>
          </a:p>
          <a:p>
            <a:pPr marL="738188" lvl="1" indent="-280988">
              <a:lnSpc>
                <a:spcPct val="90000"/>
              </a:lnSpc>
              <a:spcBef>
                <a:spcPts val="500"/>
              </a:spcBef>
              <a:buClr>
                <a:srgbClr val="000099"/>
              </a:buClr>
              <a:buFont typeface="Arial" pitchFamily="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400" b="0" i="0" dirty="0">
              <a:solidFill>
                <a:srgbClr val="990000"/>
              </a:solidFill>
              <a:effectLst>
                <a:outerShdw blurRad="38100" dist="38100" dir="2700000" algn="tl">
                  <a:srgbClr val="DDDDDD"/>
                </a:outerShdw>
              </a:effectLst>
              <a:latin typeface="Gill Sans MT"/>
              <a:cs typeface="Gill Sans MT"/>
            </a:endParaRPr>
          </a:p>
          <a:p>
            <a:pPr marL="334963" indent="-317500">
              <a:lnSpc>
                <a:spcPct val="90000"/>
              </a:lnSpc>
              <a:spcBef>
                <a:spcPts val="500"/>
              </a:spcBef>
              <a:buClr>
                <a:srgbClr val="000099"/>
              </a:buClr>
              <a:buFont typeface="Arial" pitchFamily="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i="0" dirty="0">
                <a:solidFill>
                  <a:srgbClr val="3333CC"/>
                </a:solidFill>
                <a:effectLst>
                  <a:outerShdw blurRad="38100" dist="38100" dir="2700000" algn="tl">
                    <a:srgbClr val="DDDDDD"/>
                  </a:outerShdw>
                </a:effectLst>
                <a:latin typeface="Gill Sans MT"/>
                <a:cs typeface="Gill Sans MT"/>
              </a:rPr>
              <a:t>The </a:t>
            </a:r>
            <a:r>
              <a:rPr lang="en-US" sz="2400" i="0" dirty="0" err="1">
                <a:solidFill>
                  <a:srgbClr val="3333CC"/>
                </a:solidFill>
                <a:effectLst>
                  <a:outerShdw blurRad="38100" dist="38100" dir="2700000" algn="tl">
                    <a:srgbClr val="DDDDDD"/>
                  </a:outerShdw>
                </a:effectLst>
                <a:latin typeface="Gill Sans MT"/>
                <a:cs typeface="Gill Sans MT"/>
              </a:rPr>
              <a:t>ARCs</a:t>
            </a:r>
            <a:r>
              <a:rPr lang="en-US" sz="2400" i="0" dirty="0">
                <a:solidFill>
                  <a:srgbClr val="3333CC"/>
                </a:solidFill>
                <a:effectLst>
                  <a:outerShdw blurRad="38100" dist="38100" dir="2700000" algn="tl">
                    <a:srgbClr val="DDDDDD"/>
                  </a:outerShdw>
                </a:effectLst>
                <a:latin typeface="Gill Sans MT"/>
                <a:cs typeface="Gill Sans MT"/>
              </a:rPr>
              <a:t> will provide full support for all user tools through an integrated helpdesk.</a:t>
            </a:r>
          </a:p>
          <a:p>
            <a:pPr marL="738188" lvl="1" indent="-280988">
              <a:lnSpc>
                <a:spcPct val="90000"/>
              </a:lnSpc>
              <a:spcBef>
                <a:spcPts val="500"/>
              </a:spcBef>
              <a:buClr>
                <a:srgbClr val="000099"/>
              </a:buClr>
              <a:buFont typeface="Arial" pitchFamily="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400" i="0" dirty="0">
              <a:solidFill>
                <a:srgbClr val="3333CC"/>
              </a:solidFill>
              <a:effectLst>
                <a:outerShdw blurRad="38100" dist="38100" dir="2700000" algn="tl">
                  <a:srgbClr val="DDDDDD"/>
                </a:outerShdw>
              </a:effectLst>
              <a:latin typeface="Gill Sans MT"/>
              <a:cs typeface="Gill Sans M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Text Box 1"/>
          <p:cNvSpPr txBox="1">
            <a:spLocks noChangeArrowheads="1"/>
          </p:cNvSpPr>
          <p:nvPr/>
        </p:nvSpPr>
        <p:spPr bwMode="auto">
          <a:xfrm>
            <a:off x="-152400" y="949325"/>
            <a:ext cx="8229600" cy="5267325"/>
          </a:xfrm>
          <a:prstGeom prst="rect">
            <a:avLst/>
          </a:prstGeom>
          <a:noFill/>
          <a:ln w="9525">
            <a:noFill/>
            <a:round/>
            <a:headEnd/>
            <a:tailEnd/>
          </a:ln>
        </p:spPr>
        <p:txBody>
          <a:bodyPr>
            <a:prstTxWarp prst="textNoShape">
              <a:avLst/>
            </a:prstTxWarp>
          </a:bodyPr>
          <a:lstStyle/>
          <a:p>
            <a:pPr marL="741363" lvl="1" indent="-284163">
              <a:spcBef>
                <a:spcPts val="500"/>
              </a:spcBef>
              <a:spcAft>
                <a:spcPts val="600"/>
              </a:spcAft>
              <a:buClr>
                <a:srgbClr val="000099"/>
              </a:buClr>
              <a:buFont typeface="Arial" pitchFamily="4"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dirty="0">
                <a:solidFill>
                  <a:srgbClr val="000099"/>
                </a:solidFill>
                <a:latin typeface="Gill Sans MT"/>
                <a:cs typeface="Gill Sans MT"/>
              </a:rPr>
              <a:t>Register with </a:t>
            </a:r>
            <a:r>
              <a:rPr lang="en-US" sz="2000" b="0" dirty="0">
                <a:solidFill>
                  <a:srgbClr val="000099"/>
                </a:solidFill>
                <a:latin typeface="Gill Sans MT"/>
                <a:cs typeface="Gill Sans MT"/>
              </a:rPr>
              <a:t>User Portal </a:t>
            </a:r>
            <a:r>
              <a:rPr lang="en-US" sz="2000" i="0" dirty="0">
                <a:solidFill>
                  <a:srgbClr val="000099"/>
                </a:solidFill>
                <a:latin typeface="Gill Sans MT"/>
                <a:cs typeface="Gill Sans MT"/>
              </a:rPr>
              <a:t>(single sign-on)</a:t>
            </a:r>
            <a:r>
              <a:rPr lang="en-US" sz="2000" dirty="0">
                <a:solidFill>
                  <a:srgbClr val="000099"/>
                </a:solidFill>
                <a:latin typeface="Gill Sans MT"/>
                <a:cs typeface="Gill Sans MT"/>
              </a:rPr>
              <a:t>: </a:t>
            </a:r>
          </a:p>
          <a:p>
            <a:pPr marL="914400" lvl="2" indent="-136525">
              <a:lnSpc>
                <a:spcPct val="70000"/>
              </a:lnSpc>
              <a:spcBef>
                <a:spcPts val="500"/>
              </a:spcBef>
              <a:spcAft>
                <a:spcPts val="600"/>
              </a:spcAft>
              <a:buClr>
                <a:srgbClr val="000099"/>
              </a:buClr>
              <a:buFont typeface="Arial" pitchFamily="4"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800" dirty="0">
                <a:solidFill>
                  <a:srgbClr val="000099"/>
                </a:solidFill>
                <a:latin typeface="Gill Sans MT"/>
                <a:cs typeface="Gill Sans MT"/>
              </a:rPr>
              <a:t>  </a:t>
            </a:r>
            <a:r>
              <a:rPr lang="en-US" sz="1800" dirty="0">
                <a:solidFill>
                  <a:srgbClr val="000090"/>
                </a:solidFill>
                <a:latin typeface="Gill Sans MT"/>
                <a:cs typeface="Gill Sans MT"/>
              </a:rPr>
              <a:t>Helpdesk, Project Tracker, ALMA Science Archive</a:t>
            </a: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a:p>
            <a:pPr>
              <a:lnSpc>
                <a:spcPct val="70000"/>
              </a:lnSpc>
              <a:spcBef>
                <a:spcPts val="500"/>
              </a:spcBef>
              <a:spcAft>
                <a:spcPts val="600"/>
              </a:spcAft>
              <a:buClrTx/>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000" dirty="0">
              <a:solidFill>
                <a:srgbClr val="000099"/>
              </a:solidFill>
              <a:latin typeface="Gill Sans MT" pitchFamily="4" charset="-18"/>
            </a:endParaRPr>
          </a:p>
        </p:txBody>
      </p:sp>
      <p:sp>
        <p:nvSpPr>
          <p:cNvPr id="16386" name="Text Box 2"/>
          <p:cNvSpPr txBox="1">
            <a:spLocks noChangeArrowheads="1"/>
          </p:cNvSpPr>
          <p:nvPr/>
        </p:nvSpPr>
        <p:spPr bwMode="auto">
          <a:xfrm>
            <a:off x="76200" y="0"/>
            <a:ext cx="8229600" cy="1295400"/>
          </a:xfrm>
          <a:prstGeom prst="rect">
            <a:avLst/>
          </a:prstGeom>
          <a:noFill/>
          <a:ln w="9525">
            <a:noFill/>
            <a:round/>
            <a:headEnd/>
            <a:tailEnd/>
          </a:ln>
          <a:effectLst/>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i="0" dirty="0">
                <a:solidFill>
                  <a:srgbClr val="990033"/>
                </a:solidFill>
                <a:effectLst>
                  <a:outerShdw blurRad="38100" dist="38100" dir="2700000" algn="tl">
                    <a:srgbClr val="DDDDDD"/>
                  </a:outerShdw>
                </a:effectLst>
                <a:latin typeface="Gill Sans MT"/>
                <a:cs typeface="Gill Sans MT"/>
              </a:rPr>
              <a:t>I’m already lost…where do I start???</a:t>
            </a:r>
            <a:br>
              <a:rPr lang="en-US" sz="2400" b="1" i="0" dirty="0">
                <a:solidFill>
                  <a:srgbClr val="990033"/>
                </a:solidFill>
                <a:effectLst>
                  <a:outerShdw blurRad="38100" dist="38100" dir="2700000" algn="tl">
                    <a:srgbClr val="DDDDDD"/>
                  </a:outerShdw>
                </a:effectLst>
                <a:latin typeface="Gill Sans MT"/>
                <a:cs typeface="Gill Sans MT"/>
              </a:rPr>
            </a:br>
            <a:r>
              <a:rPr lang="en-US" sz="1000" b="1" i="0" dirty="0">
                <a:solidFill>
                  <a:srgbClr val="990033"/>
                </a:solidFill>
                <a:effectLst>
                  <a:outerShdw blurRad="38100" dist="38100" dir="2700000" algn="tl">
                    <a:srgbClr val="DDDDDD"/>
                  </a:outerShdw>
                </a:effectLst>
                <a:latin typeface="Gill Sans MT"/>
                <a:cs typeface="Gill Sans MT"/>
              </a:rPr>
              <a:t/>
            </a:r>
            <a:br>
              <a:rPr lang="en-US" sz="1000" b="1" i="0" dirty="0">
                <a:solidFill>
                  <a:srgbClr val="990033"/>
                </a:solidFill>
                <a:effectLst>
                  <a:outerShdw blurRad="38100" dist="38100" dir="2700000" algn="tl">
                    <a:srgbClr val="DDDDDD"/>
                  </a:outerShdw>
                </a:effectLst>
                <a:latin typeface="Gill Sans MT"/>
                <a:cs typeface="Gill Sans MT"/>
              </a:rPr>
            </a:br>
            <a:r>
              <a:rPr lang="en-US" sz="2400" b="1" i="0" dirty="0">
                <a:solidFill>
                  <a:srgbClr val="990033"/>
                </a:solidFill>
                <a:effectLst>
                  <a:outerShdw blurRad="38100" dist="38100" dir="2700000" algn="tl">
                    <a:srgbClr val="DDDDDD"/>
                  </a:outerShdw>
                </a:effectLst>
                <a:latin typeface="Gill Sans MT"/>
                <a:cs typeface="Gill Sans MT"/>
              </a:rPr>
              <a:t>Start with the User Portal:  </a:t>
            </a:r>
          </a:p>
        </p:txBody>
      </p:sp>
      <p:sp>
        <p:nvSpPr>
          <p:cNvPr id="153604" name="Text Box 3"/>
          <p:cNvSpPr txBox="1">
            <a:spLocks noChangeArrowheads="1"/>
          </p:cNvSpPr>
          <p:nvPr/>
        </p:nvSpPr>
        <p:spPr bwMode="auto">
          <a:xfrm>
            <a:off x="3124200" y="6356350"/>
            <a:ext cx="5105400" cy="365125"/>
          </a:xfrm>
          <a:prstGeom prst="rect">
            <a:avLst/>
          </a:prstGeom>
          <a:noFill/>
          <a:ln w="9525">
            <a:noFill/>
            <a:round/>
            <a:headEnd/>
            <a:tailEnd/>
          </a:ln>
        </p:spPr>
        <p:txBody>
          <a:bodyPr wrap="none" anchor="ctr">
            <a:prstTxWarp prst="textNoShape">
              <a:avLst/>
            </a:prstTxWarp>
          </a:bodyPr>
          <a:lstStyle/>
          <a:p>
            <a:endParaRPr lang="en-US"/>
          </a:p>
        </p:txBody>
      </p:sp>
      <p:sp>
        <p:nvSpPr>
          <p:cNvPr id="153605" name="Text Box 4"/>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8D653B8-8806-F04E-9FD6-4140E39F1726}"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a:solidFill>
                <a:srgbClr val="000099"/>
              </a:solidFill>
              <a:latin typeface="Gill Sans MT" pitchFamily="4" charset="-18"/>
            </a:endParaRPr>
          </a:p>
        </p:txBody>
      </p:sp>
      <p:pic>
        <p:nvPicPr>
          <p:cNvPr id="153606" name="Picture 5"/>
          <p:cNvPicPr>
            <a:picLocks noChangeAspect="1" noChangeArrowheads="1"/>
          </p:cNvPicPr>
          <p:nvPr/>
        </p:nvPicPr>
        <p:blipFill>
          <a:blip r:embed="rId3"/>
          <a:srcRect/>
          <a:stretch>
            <a:fillRect/>
          </a:stretch>
        </p:blipFill>
        <p:spPr bwMode="auto">
          <a:xfrm>
            <a:off x="0" y="1800225"/>
            <a:ext cx="9144000" cy="53625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76200" y="-4763"/>
            <a:ext cx="8226425" cy="974726"/>
          </a:xfrm>
          <a:prstGeom prst="rect">
            <a:avLst/>
          </a:prstGeom>
          <a:noFill/>
          <a:ln w="9525">
            <a:noFill/>
            <a:round/>
            <a:headEnd/>
            <a:tailEnd/>
          </a:ln>
          <a:effectLst/>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i="0" dirty="0">
                <a:solidFill>
                  <a:srgbClr val="990033"/>
                </a:solidFill>
                <a:effectLst>
                  <a:outerShdw blurRad="38100" dist="38100" dir="2700000" algn="tl">
                    <a:srgbClr val="DDDDDD"/>
                  </a:outerShdw>
                </a:effectLst>
                <a:latin typeface="Gill Sans MT"/>
                <a:cs typeface="Gill Sans MT"/>
              </a:rPr>
              <a:t>So far so good…now I want to write a proposal…?</a:t>
            </a:r>
            <a:br>
              <a:rPr lang="en-US" sz="2000" b="1" i="0" dirty="0">
                <a:solidFill>
                  <a:srgbClr val="990033"/>
                </a:solidFill>
                <a:effectLst>
                  <a:outerShdw blurRad="38100" dist="38100" dir="2700000" algn="tl">
                    <a:srgbClr val="DDDDDD"/>
                  </a:outerShdw>
                </a:effectLst>
                <a:latin typeface="Gill Sans MT"/>
                <a:cs typeface="Gill Sans MT"/>
              </a:rPr>
            </a:br>
            <a:r>
              <a:rPr lang="en-US" sz="1000" b="1" i="0" dirty="0">
                <a:solidFill>
                  <a:srgbClr val="990033"/>
                </a:solidFill>
                <a:effectLst>
                  <a:outerShdw blurRad="38100" dist="38100" dir="2700000" algn="tl">
                    <a:srgbClr val="DDDDDD"/>
                  </a:outerShdw>
                </a:effectLst>
                <a:latin typeface="Gill Sans MT"/>
                <a:cs typeface="Gill Sans MT"/>
              </a:rPr>
              <a:t/>
            </a:r>
            <a:br>
              <a:rPr lang="en-US" sz="1000" b="1" i="0" dirty="0">
                <a:solidFill>
                  <a:srgbClr val="990033"/>
                </a:solidFill>
                <a:effectLst>
                  <a:outerShdw blurRad="38100" dist="38100" dir="2700000" algn="tl">
                    <a:srgbClr val="DDDDDD"/>
                  </a:outerShdw>
                </a:effectLst>
                <a:latin typeface="Gill Sans MT"/>
                <a:cs typeface="Gill Sans MT"/>
              </a:rPr>
            </a:br>
            <a:r>
              <a:rPr lang="en-US" sz="2400" b="1" i="0" dirty="0">
                <a:solidFill>
                  <a:srgbClr val="280099"/>
                </a:solidFill>
                <a:effectLst>
                  <a:outerShdw blurRad="38100" dist="38100" dir="2700000" algn="tl">
                    <a:srgbClr val="DDDDDD"/>
                  </a:outerShdw>
                </a:effectLst>
                <a:latin typeface="Gill Sans MT"/>
                <a:cs typeface="Gill Sans MT"/>
              </a:rPr>
              <a:t>Download the ALMA Observing tool:</a:t>
            </a:r>
          </a:p>
        </p:txBody>
      </p:sp>
      <p:sp>
        <p:nvSpPr>
          <p:cNvPr id="155651" name="Text Box 2"/>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A89814C-1396-D542-95D5-8B36F328AE87}"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sz="1200">
              <a:solidFill>
                <a:srgbClr val="000099"/>
              </a:solidFill>
              <a:latin typeface="Gill Sans MT" pitchFamily="4" charset="-18"/>
            </a:endParaRPr>
          </a:p>
        </p:txBody>
      </p:sp>
      <p:pic>
        <p:nvPicPr>
          <p:cNvPr id="155652" name="Picture 3"/>
          <p:cNvPicPr>
            <a:picLocks noChangeAspect="1" noChangeArrowheads="1"/>
          </p:cNvPicPr>
          <p:nvPr/>
        </p:nvPicPr>
        <p:blipFill>
          <a:blip r:embed="rId3"/>
          <a:srcRect/>
          <a:stretch>
            <a:fillRect/>
          </a:stretch>
        </p:blipFill>
        <p:spPr bwMode="auto">
          <a:xfrm>
            <a:off x="0" y="914400"/>
            <a:ext cx="9144000" cy="59436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76200" y="76200"/>
            <a:ext cx="8226425" cy="487363"/>
          </a:xfrm>
          <a:prstGeom prst="rect">
            <a:avLst/>
          </a:prstGeom>
          <a:noFill/>
          <a:ln w="9525">
            <a:noFill/>
            <a:round/>
            <a:headEnd/>
            <a:tailEnd/>
          </a:ln>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990033"/>
                </a:solidFill>
                <a:latin typeface="Gill Sans MT"/>
                <a:cs typeface="Gill Sans MT"/>
              </a:rPr>
              <a:t>ALMA Observing</a:t>
            </a:r>
            <a:r>
              <a:rPr lang="en-US" sz="2400" b="1" dirty="0" smtClean="0">
                <a:solidFill>
                  <a:srgbClr val="990033"/>
                </a:solidFill>
                <a:latin typeface="Gill Sans MT"/>
                <a:cs typeface="Gill Sans MT"/>
              </a:rPr>
              <a:t> Tool</a:t>
            </a:r>
            <a:r>
              <a:rPr lang="en-US" sz="2400" b="1" dirty="0">
                <a:solidFill>
                  <a:srgbClr val="990033"/>
                </a:solidFill>
                <a:latin typeface="Gill Sans MT"/>
                <a:cs typeface="Gill Sans MT"/>
              </a:rPr>
              <a:t>:</a:t>
            </a:r>
          </a:p>
        </p:txBody>
      </p:sp>
      <p:sp>
        <p:nvSpPr>
          <p:cNvPr id="157699" name="Text Box 2"/>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5EBD1A5-D47A-974E-8578-60C5C3D8D9B8}"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200">
              <a:solidFill>
                <a:srgbClr val="000099"/>
              </a:solidFill>
              <a:latin typeface="Gill Sans MT" pitchFamily="4" charset="-18"/>
            </a:endParaRPr>
          </a:p>
        </p:txBody>
      </p:sp>
      <p:pic>
        <p:nvPicPr>
          <p:cNvPr id="157700" name="Picture 3"/>
          <p:cNvPicPr>
            <a:picLocks noChangeAspect="1" noChangeArrowheads="1"/>
          </p:cNvPicPr>
          <p:nvPr/>
        </p:nvPicPr>
        <p:blipFill>
          <a:blip r:embed="rId3"/>
          <a:srcRect/>
          <a:stretch>
            <a:fillRect/>
          </a:stretch>
        </p:blipFill>
        <p:spPr bwMode="auto">
          <a:xfrm>
            <a:off x="0" y="4343400"/>
            <a:ext cx="5638800" cy="2430463"/>
          </a:xfrm>
          <a:prstGeom prst="rect">
            <a:avLst/>
          </a:prstGeom>
          <a:noFill/>
          <a:ln w="9525">
            <a:noFill/>
            <a:round/>
            <a:headEnd/>
            <a:tailEnd/>
          </a:ln>
        </p:spPr>
      </p:pic>
      <p:pic>
        <p:nvPicPr>
          <p:cNvPr id="157701" name="Picture 4"/>
          <p:cNvPicPr>
            <a:picLocks noChangeAspect="1" noChangeArrowheads="1"/>
          </p:cNvPicPr>
          <p:nvPr/>
        </p:nvPicPr>
        <p:blipFill>
          <a:blip r:embed="rId4"/>
          <a:srcRect/>
          <a:stretch>
            <a:fillRect/>
          </a:stretch>
        </p:blipFill>
        <p:spPr bwMode="auto">
          <a:xfrm>
            <a:off x="2362200" y="762000"/>
            <a:ext cx="6781800" cy="3602038"/>
          </a:xfrm>
          <a:prstGeom prst="rect">
            <a:avLst/>
          </a:prstGeom>
          <a:noFill/>
          <a:ln w="9525">
            <a:noFill/>
            <a:round/>
            <a:headEnd/>
            <a:tailEnd/>
          </a:ln>
        </p:spPr>
      </p:pic>
      <p:sp>
        <p:nvSpPr>
          <p:cNvPr id="18437" name="Rectangle 5"/>
          <p:cNvSpPr>
            <a:spLocks noChangeArrowheads="1"/>
          </p:cNvSpPr>
          <p:nvPr/>
        </p:nvSpPr>
        <p:spPr bwMode="auto">
          <a:xfrm>
            <a:off x="5562600" y="4937125"/>
            <a:ext cx="3505200" cy="703263"/>
          </a:xfrm>
          <a:prstGeom prst="rect">
            <a:avLst/>
          </a:prstGeom>
          <a:noFill/>
          <a:ln w="9525">
            <a:noFill/>
            <a:round/>
            <a:headEnd/>
            <a:tailEnd/>
          </a:ln>
          <a:effectLst/>
        </p:spPr>
        <p:txBody>
          <a:bodyPr lIns="90000" tIns="46800" rIns="90000" bIns="46800">
            <a:prstTxWarp prst="textNoShape">
              <a:avLst/>
            </a:prstTxWarp>
            <a:spAutoFit/>
          </a:bodyPr>
          <a:lstStyle/>
          <a:p>
            <a:pPr algn="ctr" eaLnBrk="1" hangingPunc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US" sz="2000" dirty="0">
                <a:solidFill>
                  <a:srgbClr val="990000"/>
                </a:solidFill>
                <a:effectLst>
                  <a:outerShdw blurRad="38100" dist="38100" dir="2700000" algn="tl">
                    <a:srgbClr val="DDDDDD"/>
                  </a:outerShdw>
                </a:effectLst>
                <a:latin typeface="Gill Sans MT"/>
                <a:cs typeface="Gill Sans MT"/>
              </a:rPr>
              <a:t>First “public preview” will be available July 20th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9746" name="Object 2"/>
          <p:cNvGraphicFramePr>
            <a:graphicFrameLocks noChangeAspect="1"/>
          </p:cNvGraphicFramePr>
          <p:nvPr/>
        </p:nvGraphicFramePr>
        <p:xfrm>
          <a:off x="2743200" y="850900"/>
          <a:ext cx="7239000" cy="6007100"/>
        </p:xfrm>
        <a:graphic>
          <a:graphicData uri="http://schemas.openxmlformats.org/presentationml/2006/ole">
            <p:oleObj spid="_x0000_s283650" name="Document" r:id="rId4" imgW="5600700" imgH="4648200" progId="Word.Document.12">
              <p:link updateAutomatic="1"/>
            </p:oleObj>
          </a:graphicData>
        </a:graphic>
      </p:graphicFrame>
      <p:sp>
        <p:nvSpPr>
          <p:cNvPr id="159747" name="Slide Number Placeholder 4"/>
          <p:cNvSpPr txBox="1">
            <a:spLocks noGrp="1"/>
          </p:cNvSpPr>
          <p:nvPr/>
        </p:nvSpPr>
        <p:spPr bwMode="auto">
          <a:xfrm>
            <a:off x="8229600" y="6356350"/>
            <a:ext cx="457200" cy="365125"/>
          </a:xfrm>
          <a:prstGeom prst="rect">
            <a:avLst/>
          </a:prstGeom>
          <a:noFill/>
          <a:ln w="9525">
            <a:noFill/>
            <a:miter lim="800000"/>
            <a:headEnd/>
            <a:tailEnd/>
          </a:ln>
        </p:spPr>
        <p:txBody>
          <a:bodyPr anchor="ctr">
            <a:prstTxWarp prst="textNoShape">
              <a:avLst/>
            </a:prstTxWarp>
          </a:bodyPr>
          <a:lstStyle/>
          <a:p>
            <a:pPr algn="r">
              <a:buClrTx/>
              <a:buSzTx/>
              <a:buFontTx/>
              <a:buNone/>
            </a:pPr>
            <a:fld id="{9FAE96DC-516D-8F42-8493-4526A0054EEC}" type="slidenum">
              <a:rPr lang="en-US" sz="1200" b="0" i="0">
                <a:solidFill>
                  <a:srgbClr val="000099"/>
                </a:solidFill>
                <a:latin typeface="Gill Sans MT" pitchFamily="4" charset="-18"/>
              </a:rPr>
              <a:pPr algn="r">
                <a:buClrTx/>
                <a:buSzTx/>
                <a:buFontTx/>
                <a:buNone/>
              </a:pPr>
              <a:t>8</a:t>
            </a:fld>
            <a:endParaRPr lang="en-US" sz="1200" b="0" i="0">
              <a:solidFill>
                <a:srgbClr val="000099"/>
              </a:solidFill>
              <a:latin typeface="Gill Sans MT" pitchFamily="4" charset="-18"/>
            </a:endParaRPr>
          </a:p>
        </p:txBody>
      </p:sp>
      <p:sp>
        <p:nvSpPr>
          <p:cNvPr id="250885" name="TextBox 7"/>
          <p:cNvSpPr txBox="1">
            <a:spLocks noChangeArrowheads="1"/>
          </p:cNvSpPr>
          <p:nvPr/>
        </p:nvSpPr>
        <p:spPr bwMode="auto">
          <a:xfrm>
            <a:off x="152400" y="0"/>
            <a:ext cx="6172200" cy="2529923"/>
          </a:xfrm>
          <a:prstGeom prst="rect">
            <a:avLst/>
          </a:prstGeom>
          <a:noFill/>
          <a:ln w="9525">
            <a:noFill/>
            <a:miter lim="800000"/>
            <a:headEnd/>
            <a:tailEnd/>
          </a:ln>
        </p:spPr>
        <p:txBody>
          <a:bodyPr>
            <a:prstTxWarp prst="textNoShape">
              <a:avLst/>
            </a:prstTxWarp>
            <a:spAutoFit/>
          </a:bodyPr>
          <a:lstStyle/>
          <a:p>
            <a:pPr marL="342900" indent="-342900">
              <a:spcBef>
                <a:spcPct val="20000"/>
              </a:spcBef>
              <a:buClrTx/>
              <a:buSzTx/>
              <a:buFontTx/>
              <a:buNone/>
              <a:defRPr/>
            </a:pPr>
            <a:r>
              <a:rPr lang="en-US" sz="2400" b="1" dirty="0">
                <a:solidFill>
                  <a:srgbClr val="990000"/>
                </a:solidFill>
                <a:effectLst>
                  <a:outerShdw blurRad="38100" dist="38100" dir="2700000" algn="tl">
                    <a:srgbClr val="DDDDDD"/>
                  </a:outerShdw>
                </a:effectLst>
                <a:latin typeface="Gill Sans MT"/>
                <a:cs typeface="Gill Sans MT"/>
              </a:rPr>
              <a:t>What’s happening with my project?</a:t>
            </a:r>
          </a:p>
          <a:p>
            <a:pPr marL="342900" indent="-342900">
              <a:spcBef>
                <a:spcPct val="20000"/>
              </a:spcBef>
              <a:buClrTx/>
              <a:buSzTx/>
              <a:buFontTx/>
              <a:buNone/>
              <a:defRPr/>
            </a:pPr>
            <a:endParaRPr lang="en-US" sz="2400" b="1" dirty="0">
              <a:solidFill>
                <a:srgbClr val="990000"/>
              </a:solidFill>
              <a:effectLst>
                <a:outerShdw blurRad="38100" dist="38100" dir="2700000" algn="tl">
                  <a:srgbClr val="DDDDDD"/>
                </a:outerShdw>
              </a:effectLst>
              <a:latin typeface="Gill Sans MT"/>
              <a:cs typeface="Gill Sans MT"/>
            </a:endParaRPr>
          </a:p>
          <a:p>
            <a:pPr marL="342900" indent="-342900">
              <a:spcBef>
                <a:spcPct val="20000"/>
              </a:spcBef>
              <a:buClrTx/>
              <a:buSzTx/>
              <a:buFontTx/>
              <a:buNone/>
              <a:defRPr/>
            </a:pPr>
            <a:r>
              <a:rPr lang="en-US" sz="2400" b="1" dirty="0">
                <a:solidFill>
                  <a:schemeClr val="accent2"/>
                </a:solidFill>
                <a:effectLst>
                  <a:outerShdw blurRad="38100" dist="38100" dir="2700000" algn="tl">
                    <a:srgbClr val="DDDDDD"/>
                  </a:outerShdw>
                </a:effectLst>
                <a:latin typeface="Gill Sans MT"/>
                <a:cs typeface="Gill Sans MT"/>
              </a:rPr>
              <a:t>The ALMA </a:t>
            </a:r>
          </a:p>
          <a:p>
            <a:pPr marL="342900" indent="-342900">
              <a:spcBef>
                <a:spcPct val="20000"/>
              </a:spcBef>
              <a:buClrTx/>
              <a:buSzTx/>
              <a:buFontTx/>
              <a:buNone/>
              <a:defRPr/>
            </a:pPr>
            <a:r>
              <a:rPr lang="en-US" sz="2400" b="1" dirty="0">
                <a:solidFill>
                  <a:schemeClr val="accent2"/>
                </a:solidFill>
                <a:effectLst>
                  <a:outerShdw blurRad="38100" dist="38100" dir="2700000" algn="tl">
                    <a:srgbClr val="DDDDDD"/>
                  </a:outerShdw>
                </a:effectLst>
                <a:latin typeface="Gill Sans MT"/>
                <a:cs typeface="Gill Sans MT"/>
              </a:rPr>
              <a:t>Project Tracker:</a:t>
            </a:r>
          </a:p>
          <a:p>
            <a:pPr marL="342900" indent="-342900">
              <a:spcBef>
                <a:spcPct val="20000"/>
              </a:spcBef>
              <a:buClrTx/>
              <a:buSzTx/>
              <a:buFontTx/>
              <a:buNone/>
              <a:defRPr/>
            </a:pPr>
            <a:endParaRPr lang="en-US" sz="2000" b="1" i="0" dirty="0">
              <a:solidFill>
                <a:schemeClr val="accent2"/>
              </a:solidFill>
              <a:latin typeface="Gill Sans MT"/>
              <a:cs typeface="Gill Sans MT"/>
              <a:hlinkClick r:id="rId5" action="ppaction://hlinksldjump"/>
            </a:endParaRPr>
          </a:p>
          <a:p>
            <a:pPr marL="342900" indent="-342900">
              <a:spcBef>
                <a:spcPct val="20000"/>
              </a:spcBef>
              <a:buClrTx/>
              <a:buSzTx/>
              <a:buFontTx/>
              <a:buNone/>
              <a:defRPr/>
            </a:pPr>
            <a:endParaRPr lang="en-US" sz="2000" b="1" i="0" dirty="0">
              <a:solidFill>
                <a:srgbClr val="000099"/>
              </a:solidFill>
              <a:latin typeface="Gill Sans MT"/>
              <a:cs typeface="Gill Sans MT"/>
              <a:hlinkClick r:id="rId5" action="ppaction://hlinksldjum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0" y="0"/>
            <a:ext cx="8226425" cy="957263"/>
          </a:xfrm>
          <a:prstGeom prst="rect">
            <a:avLst/>
          </a:prstGeom>
          <a:noFill/>
          <a:ln w="9525">
            <a:noFill/>
            <a:round/>
            <a:headEnd/>
            <a:tailEnd/>
          </a:ln>
          <a:effectLst/>
        </p:spPr>
        <p:txBody>
          <a:bodyPr>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i="0" dirty="0">
                <a:solidFill>
                  <a:srgbClr val="990033"/>
                </a:solidFill>
                <a:effectLst>
                  <a:outerShdw blurRad="38100" dist="38100" dir="2700000" algn="tl">
                    <a:srgbClr val="DDDDDD"/>
                  </a:outerShdw>
                </a:effectLst>
                <a:latin typeface="Gill Sans MT"/>
                <a:cs typeface="Gill Sans MT"/>
              </a:rPr>
              <a:t>Great…where do I get the data?</a:t>
            </a:r>
          </a:p>
        </p:txBody>
      </p:sp>
      <p:grpSp>
        <p:nvGrpSpPr>
          <p:cNvPr id="2" name="Group 2"/>
          <p:cNvGrpSpPr>
            <a:grpSpLocks/>
          </p:cNvGrpSpPr>
          <p:nvPr/>
        </p:nvGrpSpPr>
        <p:grpSpPr bwMode="auto">
          <a:xfrm>
            <a:off x="0" y="790575"/>
            <a:ext cx="9197975" cy="5057775"/>
            <a:chOff x="0" y="498"/>
            <a:chExt cx="5794" cy="3186"/>
          </a:xfrm>
        </p:grpSpPr>
        <p:pic>
          <p:nvPicPr>
            <p:cNvPr id="161797" name="Picture 3"/>
            <p:cNvPicPr>
              <a:picLocks noChangeAspect="1" noChangeArrowheads="1"/>
            </p:cNvPicPr>
            <p:nvPr/>
          </p:nvPicPr>
          <p:blipFill>
            <a:blip r:embed="rId3"/>
            <a:srcRect t="-140" b="-140"/>
            <a:stretch>
              <a:fillRect/>
            </a:stretch>
          </p:blipFill>
          <p:spPr bwMode="auto">
            <a:xfrm>
              <a:off x="0" y="498"/>
              <a:ext cx="5795" cy="3187"/>
            </a:xfrm>
            <a:prstGeom prst="rect">
              <a:avLst/>
            </a:prstGeom>
            <a:noFill/>
            <a:ln w="9525">
              <a:noFill/>
              <a:round/>
              <a:headEnd/>
              <a:tailEnd/>
            </a:ln>
          </p:spPr>
        </p:pic>
        <p:sp>
          <p:nvSpPr>
            <p:cNvPr id="161798" name="Text Box 4"/>
            <p:cNvSpPr txBox="1">
              <a:spLocks noChangeArrowheads="1"/>
            </p:cNvSpPr>
            <p:nvPr/>
          </p:nvSpPr>
          <p:spPr bwMode="auto">
            <a:xfrm>
              <a:off x="0" y="498"/>
              <a:ext cx="5795" cy="3187"/>
            </a:xfrm>
            <a:prstGeom prst="rect">
              <a:avLst/>
            </a:prstGeom>
            <a:noFill/>
            <a:ln w="9525">
              <a:noFill/>
              <a:round/>
              <a:headEnd/>
              <a:tailEnd/>
            </a:ln>
          </p:spPr>
          <p:txBody>
            <a:bodyPr wrap="none" anchor="ctr">
              <a:prstTxWarp prst="textNoShape">
                <a:avLst/>
              </a:prstTxWarp>
            </a:bodyPr>
            <a:lstStyle/>
            <a:p>
              <a:endParaRPr lang="en-US"/>
            </a:p>
          </p:txBody>
        </p:sp>
      </p:grpSp>
      <p:sp>
        <p:nvSpPr>
          <p:cNvPr id="161796" name="Text Box 5"/>
          <p:cNvSpPr txBox="1">
            <a:spLocks noChangeArrowheads="1"/>
          </p:cNvSpPr>
          <p:nvPr/>
        </p:nvSpPr>
        <p:spPr bwMode="auto">
          <a:xfrm>
            <a:off x="8229600" y="6356350"/>
            <a:ext cx="457200" cy="365125"/>
          </a:xfrm>
          <a:prstGeom prst="rect">
            <a:avLst/>
          </a:prstGeom>
          <a:noFill/>
          <a:ln w="9525">
            <a:noFill/>
            <a:round/>
            <a:headEnd/>
            <a:tailEnd/>
          </a:ln>
        </p:spPr>
        <p:txBody>
          <a:bodyPr lIns="90000" tIns="46800" rIns="90000" bIns="46800" anchor="ctr">
            <a:prstTxWarp prst="textNoShape">
              <a:avLst/>
            </a:prstTxWarp>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7B3FCCF-02CA-9945-B55B-B9D75AEB1066}" type="slidenum">
              <a:rPr lang="en-US" sz="1200">
                <a:solidFill>
                  <a:srgbClr val="000099"/>
                </a:solidFill>
                <a:latin typeface="Gill Sans MT" pitchFamily="4" charset="-18"/>
              </a:rPr>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sz="1200">
              <a:solidFill>
                <a:srgbClr val="000099"/>
              </a:solidFill>
              <a:latin typeface="Gill Sans MT" pitchFamily="4" charset="-1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_Advanc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NRAO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1_GBT backgrnd">
  <a:themeElements>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BT backgr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4" charset="0"/>
          <a:buNone/>
          <a:tabLst/>
          <a:defRPr kumimoji="0" lang="en-GB" sz="3300" b="1" i="1" u="none" strike="noStrike" cap="none" normalizeH="0" baseline="0">
            <a:ln>
              <a:noFill/>
            </a:ln>
            <a:solidFill>
              <a:schemeClr val="bg1"/>
            </a:solidFill>
            <a:effectLst/>
            <a:latin typeface="Arial" pitchFamily="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4" charset="0"/>
          <a:buNone/>
          <a:tabLst/>
          <a:defRPr kumimoji="0" lang="en-GB" sz="3300" b="1" i="1" u="none" strike="noStrike" cap="none" normalizeH="0" baseline="0">
            <a:ln>
              <a:noFill/>
            </a:ln>
            <a:solidFill>
              <a:schemeClr val="bg1"/>
            </a:solidFill>
            <a:effectLst/>
            <a:latin typeface="Arial" pitchFamily="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LMA backgr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Presentation_Advanced</Template>
  <TotalTime>267</TotalTime>
  <Words>1390</Words>
  <Application>Microsoft Macintosh PowerPoint</Application>
  <PresentationFormat>On-screen Show (4:3)</PresentationFormat>
  <Paragraphs>249</Paragraphs>
  <Slides>26</Slides>
  <Notes>22</Notes>
  <HiddenSlides>4</HiddenSlides>
  <MMClips>0</MMClips>
  <ScaleCrop>false</ScaleCrop>
  <HeadingPairs>
    <vt:vector size="6" baseType="variant">
      <vt:variant>
        <vt:lpstr>Design Template</vt:lpstr>
      </vt:variant>
      <vt:variant>
        <vt:i4>6</vt:i4>
      </vt:variant>
      <vt:variant>
        <vt:lpstr>Links</vt:lpstr>
      </vt:variant>
      <vt:variant>
        <vt:i4>1</vt:i4>
      </vt:variant>
      <vt:variant>
        <vt:lpstr>Slide Titles</vt:lpstr>
      </vt:variant>
      <vt:variant>
        <vt:i4>26</vt:i4>
      </vt:variant>
    </vt:vector>
  </HeadingPairs>
  <TitlesOfParts>
    <vt:vector size="33" baseType="lpstr">
      <vt:lpstr>Presentation_Advanced</vt:lpstr>
      <vt:lpstr>NRAO Title Page</vt:lpstr>
      <vt:lpstr>1_GBT backgrnd</vt:lpstr>
      <vt:lpstr>2_GBT backgrnd</vt:lpstr>
      <vt:lpstr>2_Office Theme</vt:lpstr>
      <vt:lpstr>1_ALMA backgrnd</vt:lpstr>
      <vt:lpstr>Macintosh HD:Users:cjl:Management:ALMAOPS:NAASC:Proposals:FY12to15:Final:NAASC_proposal_march29_4.doc!OLE_LINK10</vt:lpstr>
      <vt:lpstr>Slide 1</vt:lpstr>
      <vt:lpstr>Preparing for ALMA</vt:lpstr>
      <vt:lpstr>Preparing for ALMA: User Tools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 </vt:lpstr>
      <vt:lpstr>PREPARING FOR ALMA</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 Johnson</dc:creator>
  <cp:lastModifiedBy>Mark Adams</cp:lastModifiedBy>
  <cp:revision>36</cp:revision>
  <dcterms:created xsi:type="dcterms:W3CDTF">2010-06-07T18:29:13Z</dcterms:created>
  <dcterms:modified xsi:type="dcterms:W3CDTF">2010-06-07T18:30:14Z</dcterms:modified>
</cp:coreProperties>
</file>